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0"/>
  </p:notesMasterIdLst>
  <p:handoutMasterIdLst>
    <p:handoutMasterId r:id="rId21"/>
  </p:handoutMasterIdLst>
  <p:sldIdLst>
    <p:sldId id="783" r:id="rId2"/>
    <p:sldId id="1217" r:id="rId3"/>
    <p:sldId id="1218" r:id="rId4"/>
    <p:sldId id="1219" r:id="rId5"/>
    <p:sldId id="1220" r:id="rId6"/>
    <p:sldId id="1222" r:id="rId7"/>
    <p:sldId id="1223" r:id="rId8"/>
    <p:sldId id="1224" r:id="rId9"/>
    <p:sldId id="1225" r:id="rId10"/>
    <p:sldId id="1226" r:id="rId11"/>
    <p:sldId id="1227" r:id="rId12"/>
    <p:sldId id="1228" r:id="rId13"/>
    <p:sldId id="1229" r:id="rId14"/>
    <p:sldId id="1230" r:id="rId15"/>
    <p:sldId id="782" r:id="rId16"/>
    <p:sldId id="310" r:id="rId17"/>
    <p:sldId id="568" r:id="rId18"/>
    <p:sldId id="1116" r:id="rId1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489"/>
    <a:srgbClr val="DAF2F4"/>
    <a:srgbClr val="8B6DAD"/>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857" autoAdjust="0"/>
    <p:restoredTop sz="69437" autoAdjust="0"/>
  </p:normalViewPr>
  <p:slideViewPr>
    <p:cSldViewPr snapToGrid="0" snapToObjects="1">
      <p:cViewPr varScale="1">
        <p:scale>
          <a:sx n="79" d="100"/>
          <a:sy n="79" d="100"/>
        </p:scale>
        <p:origin x="1512" y="200"/>
      </p:cViewPr>
      <p:guideLst>
        <p:guide orient="horz" pos="2160"/>
        <p:guide pos="2880"/>
        <p:guide orient="horz" pos="311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88" d="100"/>
          <a:sy n="88" d="100"/>
        </p:scale>
        <p:origin x="288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ash.org.uk/information-and-resources/reports-submissions/reports/the-stolen-year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ash.org.uk/wp-content/uploads/2022/06/Public-mental-health-and-smoking.pdf" TargetMode="External"/><Relationship Id="rId3" Type="http://schemas.openxmlformats.org/officeDocument/2006/relationships/hyperlink" Target="https://ash.org.uk/information-and-resources/reports-submissions/reports/the-stolen-years/" TargetMode="External"/><Relationship Id="rId7" Type="http://schemas.openxmlformats.org/officeDocument/2006/relationships/hyperlink" Target="https://www.nice.org.uk/guidance/ng209"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www.longtermplan.nhs.uk/" TargetMode="External"/><Relationship Id="rId5" Type="http://schemas.openxmlformats.org/officeDocument/2006/relationships/hyperlink" Target="https://www.health.org.uk/publications/reports/the-marmot-review-10-years-on?gclid=CjwKCAjw2rmWBhB4EiwAiJ0mtV9F3Twbf3SRqrrdXO1cmSxLM7kgrkKpKVPjZDnO8vD_XPxjsawrShoCmJ0QAvD_BwE" TargetMode="External"/><Relationship Id="rId4" Type="http://schemas.openxmlformats.org/officeDocument/2006/relationships/hyperlink" Target="https://www.rcplondon.ac.uk/projects/outputs/smoking-and-mental-health"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longtermplan.nhs.uk/"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https://www.england.nhs.uk/about/equality/equality-hub/national-healthcare-inequalities-improvement-programme/core20plus5/#:~:text=Core20PLUS5%20is%20a%20national%20NHS,clinical%20areas%20requiring%20accelerated%20improvement" TargetMode="External"/><Relationship Id="rId4" Type="http://schemas.openxmlformats.org/officeDocument/2006/relationships/hyperlink" Target="https://www.gov.uk/government/publications/health-matters-smoking-and-mental-health/health-matters-smoking-and-mental-health"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marL="171450" lvl="0" indent="-171450">
              <a:buFont typeface="Arial" panose="020B0604020202020204" pitchFamily="34" charset="0"/>
              <a:buChar char="•"/>
            </a:pPr>
            <a:endParaRPr lang="en-GB" sz="1200" b="0" i="0" kern="1200" dirty="0">
              <a:solidFill>
                <a:schemeClr val="tx1"/>
              </a:solidFill>
              <a:effectLst/>
              <a:latin typeface="Century Gothic" panose="020B0502020202020204" pitchFamily="34" charset="0"/>
              <a:ea typeface="ＭＳ Ｐゴシック" panose="020B0600070205080204" pitchFamily="34" charset="-128"/>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dirty="0">
                <a:latin typeface="Century Gothic" panose="020B0502020202020204" pitchFamily="34" charset="0"/>
                <a:cs typeface="Arial" panose="020B0604020202020204" pitchFamily="34" charset="0"/>
              </a:rPr>
              <a:t>The first module provides some background to the course and explores the main issues around smoking for people who experience SMI, before we get started…..[next slide]</a:t>
            </a:r>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 NCSCT developed an evidence base for behavioural support and with this in mind have a system for identifying the competences (knowledge and skills) required to deliver effective smoking cessation interventions.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 NCSCT identified over 70 behaviour change techniques used in smoking cessation from the research literature, treatment protocols and national and international guidance documents.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Sixteen of these have the strongest evidence of their effectiveness and it is these around which this course is based.</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Stop smoking support with a trained practitioner that includes medications has been shown to triple success with quitting in the long term (Bauld 2017).</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In terms of clients with SMI, we know some aspects of treatment need to be tailored and this morning we will review learnings from a large UK study (the SCIMITAR project) on the best practices for tailoring treatment for people with SMI to keep them engaged in treatment and help increase their chance of quitting.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1883005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The NCSCT Standard Treatment Programme (STP) is designed to guide you through an evidence-based behavioural support programme. The STP will be a key resource for you in maximising the effectiveness of the support that you give. The STP is grounded in evidence-based behaviour change techniques</a:t>
            </a:r>
            <a:r>
              <a:rPr lang="en-CA" sz="1200" b="0" i="0" kern="1200" dirty="0">
                <a:solidFill>
                  <a:schemeClr val="tx1"/>
                </a:solidFill>
                <a:effectLst/>
                <a:latin typeface="Century Gothic" panose="020B0502020202020204" pitchFamily="34" charset="0"/>
                <a:ea typeface="Geneva" pitchFamily="-109" charset="0"/>
                <a:cs typeface="Geneva" pitchFamily="-109" charset="0"/>
              </a:rPr>
              <a:t> and </a:t>
            </a:r>
            <a:r>
              <a:rPr lang="en-GB" sz="1200" b="0" i="0" kern="1200" dirty="0">
                <a:solidFill>
                  <a:schemeClr val="tx1"/>
                </a:solidFill>
                <a:effectLst/>
                <a:latin typeface="Century Gothic" panose="020B0502020202020204" pitchFamily="34" charset="0"/>
                <a:ea typeface="Geneva" pitchFamily="-109" charset="0"/>
                <a:cs typeface="Geneva" pitchFamily="-109" charset="0"/>
              </a:rPr>
              <a:t>services have been using the it for over 10 years.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 guide is designed for all people who smoke and not just people with SMI and as part of today’s course we will review some aspects of the standard treatment that can be tailored to better meet the needs of people with SMI.</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We recommend taking time to read through the STP, which was updated in October 2019.</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 STP refers to face-to-face interventions but the skills and BCTs can easily be transferred to telephone and web-based support. We will refer to sections of the standard treatment programme throughout the course</a:t>
            </a:r>
            <a:r>
              <a:rPr lang="en-GB" sz="1200" b="1" i="0" kern="1200" dirty="0">
                <a:solidFill>
                  <a:schemeClr val="tx1"/>
                </a:solidFill>
                <a:effectLst/>
                <a:latin typeface="Century Gothic" panose="020B0502020202020204" pitchFamily="34" charset="0"/>
                <a:ea typeface="Geneva" pitchFamily="-109" charset="0"/>
                <a:cs typeface="Geneva" pitchFamily="-109" charset="0"/>
              </a:rPr>
              <a: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0" kern="1200" dirty="0">
                <a:solidFill>
                  <a:schemeClr val="tx1"/>
                </a:solidFill>
                <a:effectLst/>
                <a:latin typeface="Century Gothic" panose="020B0502020202020204" pitchFamily="34" charset="0"/>
                <a:ea typeface="Geneva" pitchFamily="-109" charset="0"/>
                <a:cs typeface="Geneva" pitchFamily="-109" charset="0"/>
              </a:rPr>
              <a:t>An electronic version of the STP is included within your participant pack and is also available for download on the NCSCT website via the clinical tools link in the left-hand menu.</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a:lnSpc>
                <a:spcPct val="80000"/>
              </a:lnSpc>
            </a:pPr>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pPr>
              <a:lnSpc>
                <a:spcPct val="80000"/>
              </a:lnSpc>
            </a:pPr>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4014395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Unfortunately, many of us will have been affected by the consequences of smoking, either personally or through a friend or relative.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Although it might appear as if half of smokers ‘get away with it’, all smokers suffer from the morbidity associated with smoking.</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This is particularly true of people with SMI. In fact, we know that a significant proportion of early death in people with SMI is a result of smoking-related illness. A recent UK study suggested smoking may account for around 48% of the life expectancy gap in women with SMI and 33% in men with SMI.</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For many, stopping smoking can be difficult, but for most people quitting smoking is the most powerful thing they can do to improve their health and it is never too late to quit. Stopping smoking at any age will lead to improvements in physical and mental health.</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Moreover, there are other benefits like saving money, being free of addiction and looking and feeling better. </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Helping SMI patients who smoke to quit is a powerful intervention and for many smoking cessation treatment is a life-saving intervention.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altLang="en-US" b="1" dirty="0">
              <a:latin typeface="Arial" panose="020B0604020202020204" pitchFamily="34" charset="0"/>
              <a:cs typeface="Arial" panose="020B0604020202020204" pitchFamily="34" charset="0"/>
            </a:endParaRPr>
          </a:p>
          <a:p>
            <a:r>
              <a:rPr lang="en-US" altLang="en-US" b="1" dirty="0">
                <a:latin typeface="Arial" panose="020B0604020202020204" pitchFamily="34" charset="0"/>
                <a:cs typeface="Arial" panose="020B0604020202020204" pitchFamily="34" charset="0"/>
              </a:rPr>
              <a:t>Source:</a:t>
            </a:r>
          </a:p>
          <a:p>
            <a:pPr marL="228600" indent="-228600">
              <a:buAutoNum type="arabicPeriod"/>
            </a:pPr>
            <a:r>
              <a:rPr lang="en-US" altLang="en-US" b="1" dirty="0">
                <a:latin typeface="Arial" panose="020B0604020202020204" pitchFamily="34" charset="0"/>
                <a:cs typeface="Arial" panose="020B0604020202020204" pitchFamily="34" charset="0"/>
              </a:rPr>
              <a:t>https://</a:t>
            </a:r>
            <a:r>
              <a:rPr lang="en-US" altLang="en-US" b="1" dirty="0" err="1">
                <a:latin typeface="Arial" panose="020B0604020202020204" pitchFamily="34" charset="0"/>
                <a:cs typeface="Arial" panose="020B0604020202020204" pitchFamily="34" charset="0"/>
              </a:rPr>
              <a:t>pubmed.ncbi.nlm.nih.gov</a:t>
            </a:r>
            <a:r>
              <a:rPr lang="en-US" altLang="en-US" b="1" dirty="0">
                <a:latin typeface="Arial" panose="020B0604020202020204" pitchFamily="34" charset="0"/>
                <a:cs typeface="Arial" panose="020B0604020202020204" pitchFamily="34" charset="0"/>
              </a:rPr>
              <a:t>/15213107/</a:t>
            </a:r>
            <a:r>
              <a:rPr lang="en-CA" sz="1200" b="0" i="0" kern="1200" dirty="0">
                <a:solidFill>
                  <a:schemeClr val="tx1"/>
                </a:solidFill>
                <a:effectLst/>
                <a:latin typeface="Century Gothic" panose="020B0502020202020204" pitchFamily="34" charset="0"/>
                <a:ea typeface="Geneva" pitchFamily="-109" charset="0"/>
                <a:cs typeface="Geneva" pitchFamily="-109" charset="0"/>
              </a:rPr>
              <a:t>. Schizophrenia Research</a:t>
            </a:r>
            <a:r>
              <a:rPr lang="el-GR" sz="1200" b="0" i="0" kern="1200" dirty="0">
                <a:solidFill>
                  <a:schemeClr val="tx1"/>
                </a:solidFill>
                <a:effectLst/>
                <a:latin typeface="Century Gothic" panose="020B0502020202020204" pitchFamily="34" charset="0"/>
                <a:ea typeface="Geneva" pitchFamily="-109" charset="0"/>
                <a:cs typeface="Geneva" pitchFamily="-109" charset="0"/>
              </a:rPr>
              <a:t> </a:t>
            </a:r>
            <a:r>
              <a:rPr lang="en-CA" sz="1200" b="0" i="0" kern="1200" dirty="0">
                <a:solidFill>
                  <a:schemeClr val="tx1"/>
                </a:solidFill>
                <a:effectLst/>
                <a:latin typeface="Century Gothic" panose="020B0502020202020204" pitchFamily="34" charset="0"/>
                <a:ea typeface="Geneva" pitchFamily="-109" charset="0"/>
                <a:cs typeface="Geneva" pitchFamily="-109" charset="0"/>
              </a:rPr>
              <a:t>2021;238:29-35. </a:t>
            </a:r>
            <a:r>
              <a:rPr lang="en-GB" sz="1200" b="0" i="0" kern="1200" dirty="0">
                <a:solidFill>
                  <a:schemeClr val="tx1"/>
                </a:solidFill>
                <a:effectLst/>
                <a:latin typeface="Century Gothic" panose="020B0502020202020204" pitchFamily="34" charset="0"/>
                <a:ea typeface="Geneva" pitchFamily="-109" charset="0"/>
                <a:cs typeface="Geneva" pitchFamily="-109" charset="0"/>
              </a:rPr>
              <a:t>https://</a:t>
            </a:r>
            <a:r>
              <a:rPr lang="en-GB" sz="1200" b="0" i="0" kern="1200" dirty="0" err="1">
                <a:solidFill>
                  <a:schemeClr val="tx1"/>
                </a:solidFill>
                <a:effectLst/>
                <a:latin typeface="Century Gothic" panose="020B0502020202020204" pitchFamily="34" charset="0"/>
                <a:ea typeface="Geneva" pitchFamily="-109" charset="0"/>
                <a:cs typeface="Geneva" pitchFamily="-109" charset="0"/>
              </a:rPr>
              <a:t>www.sciencedirect.com</a:t>
            </a:r>
            <a:r>
              <a:rPr lang="en-GB" sz="1200" b="0" i="0" kern="1200" dirty="0">
                <a:solidFill>
                  <a:schemeClr val="tx1"/>
                </a:solidFill>
                <a:effectLst/>
                <a:latin typeface="Century Gothic" panose="020B0502020202020204" pitchFamily="34" charset="0"/>
                <a:ea typeface="Geneva" pitchFamily="-109" charset="0"/>
                <a:cs typeface="Geneva" pitchFamily="-109" charset="0"/>
              </a:rPr>
              <a:t>/science/a</a:t>
            </a:r>
            <a:endParaRPr lang="en-US"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indent="-228600">
              <a:buAutoNum type="arabicPeriod"/>
            </a:pPr>
            <a:r>
              <a:rPr lang="en-CA" sz="1200" b="0" i="0" kern="1200" dirty="0">
                <a:solidFill>
                  <a:schemeClr val="tx1"/>
                </a:solidFill>
                <a:effectLst/>
                <a:latin typeface="Century Gothic" panose="020B0502020202020204" pitchFamily="34" charset="0"/>
                <a:ea typeface="Geneva" pitchFamily="-109" charset="0"/>
                <a:cs typeface="Geneva" pitchFamily="-109" charset="0"/>
              </a:rPr>
              <a:t>Stolen Years Report (2016):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3"/>
              </a:rPr>
              <a:t>https://ash.org.uk/information-and-resources/reports-submissions/reports/the-stolen-years/</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228600" marR="0" lvl="0" indent="-228600" algn="l" defTabSz="457200" rtl="0" eaLnBrk="0" fontAlgn="base" latinLnBrk="0" hangingPunct="0">
              <a:lnSpc>
                <a:spcPct val="100000"/>
              </a:lnSpc>
              <a:spcBef>
                <a:spcPct val="30000"/>
              </a:spcBef>
              <a:spcAft>
                <a:spcPct val="0"/>
              </a:spcAft>
              <a:buClrTx/>
              <a:buSzTx/>
              <a:buFontTx/>
              <a:buAutoNum type="arabicPeriod"/>
              <a:tabLst/>
              <a:defRP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Chesne</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Ey</a:t>
            </a:r>
            <a:r>
              <a:rPr lang="en-CA" sz="1200" b="0" i="0" kern="1200" dirty="0">
                <a:solidFill>
                  <a:schemeClr val="tx1"/>
                </a:solidFill>
                <a:effectLst/>
                <a:latin typeface="Century Gothic" panose="020B0502020202020204" pitchFamily="34" charset="0"/>
                <a:ea typeface="Geneva" pitchFamily="-109" charset="0"/>
                <a:cs typeface="Geneva" pitchFamily="-109" charset="0"/>
              </a:rPr>
              <a:t>, Robson D, Patel R, et al, The impact of cigarette smoking on life expectancy in schizophrenia, schizoaffective disorder and bipolar affective disorder: An electronic case register cohort study</a:t>
            </a:r>
            <a:r>
              <a:rPr lang="en-GB" sz="1200" b="0" i="0" kern="1200" dirty="0" err="1">
                <a:solidFill>
                  <a:schemeClr val="tx1"/>
                </a:solidFill>
                <a:effectLst/>
                <a:latin typeface="Century Gothic" panose="020B0502020202020204" pitchFamily="34" charset="0"/>
                <a:ea typeface="Geneva" pitchFamily="-109" charset="0"/>
                <a:cs typeface="Geneva" pitchFamily="-109" charset="0"/>
              </a:rPr>
              <a:t>rticle</a:t>
            </a:r>
            <a:r>
              <a:rPr lang="en-GB" sz="1200" b="0" i="0" kern="1200" dirty="0">
                <a:solidFill>
                  <a:schemeClr val="tx1"/>
                </a:solidFill>
                <a:effectLst/>
                <a:latin typeface="Century Gothic" panose="020B0502020202020204" pitchFamily="34" charset="0"/>
                <a:ea typeface="Geneva" pitchFamily="-109" charset="0"/>
                <a:cs typeface="Geneva" pitchFamily="-109" charset="0"/>
              </a:rPr>
              <a:t>/</a:t>
            </a:r>
            <a:r>
              <a:rPr lang="en-GB" sz="1200" b="0" i="0" kern="1200" dirty="0" err="1">
                <a:solidFill>
                  <a:schemeClr val="tx1"/>
                </a:solidFill>
                <a:effectLst/>
                <a:latin typeface="Century Gothic" panose="020B0502020202020204" pitchFamily="34" charset="0"/>
                <a:ea typeface="Geneva" pitchFamily="-109" charset="0"/>
                <a:cs typeface="Geneva" pitchFamily="-109" charset="0"/>
              </a:rPr>
              <a:t>pii</a:t>
            </a:r>
            <a:r>
              <a:rPr lang="en-GB" sz="1200" b="0" i="0" kern="1200" dirty="0">
                <a:solidFill>
                  <a:schemeClr val="tx1"/>
                </a:solidFill>
                <a:effectLst/>
                <a:latin typeface="Century Gothic" panose="020B0502020202020204" pitchFamily="34" charset="0"/>
                <a:ea typeface="Geneva" pitchFamily="-109" charset="0"/>
                <a:cs typeface="Geneva" pitchFamily="-109" charset="0"/>
              </a:rPr>
              <a:t>/S0920996421003662?via%3Dihub</a:t>
            </a:r>
            <a:endParaRPr lang="en-US" altLang="en-US" b="1" dirty="0">
              <a:latin typeface="Arial" panose="020B0604020202020204" pitchFamily="34" charset="0"/>
              <a:cs typeface="Arial" panose="020B0604020202020204" pitchFamily="34" charset="0"/>
            </a:endParaRPr>
          </a:p>
          <a:p>
            <a:endParaRPr lang="en-US" sz="1200" dirty="0"/>
          </a:p>
          <a:p>
            <a:endParaRPr lang="en-CA"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3871610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[Note: Animated slide, first click will start timed presentation of each report’s cover]</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So, let’s get into the content. Today’s course is designed to cover the essentials of delivering tobacco treatment support to people with mental illness and in particular those with severe mental illness (SMI).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There have been numerous calls to action to prioritise tobacco dependence treatment for people with SMI. This includes the 2016 Stolen Years report, the 2019 RCP report, the 2020 Marmot report on heath equity in England, the 2021 NICE (National Institute for Health and Care Excellence) guideline, the NHS Long Term Plan and the recent ASH report on public mental health and smoking.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All of these speak to the need to prioritise addressing tobacco use in mental health settings, including community and acute settings.  </a:t>
            </a:r>
          </a:p>
          <a:p>
            <a:r>
              <a:rPr lang="en-CA" sz="1200" b="1" i="0" u="none" strike="noStrike"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Sources: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Stolen Years Report (2016):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3"/>
              </a:rPr>
              <a:t>https://ash.org.uk/information-and-resources/reports-submissions/reports/the-stolen-years/</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RCP Report on Smoking and Mental Health (2019):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4"/>
              </a:rPr>
              <a:t>https://www.rcplondon.ac.uk/projects/outputs/smoking-and-mental-health</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Marmot report on heath equity in England (2020):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5"/>
              </a:rPr>
              <a:t>https://www.health.org.uk/publications/reports/the-marmot-review-10-years-on?gclid=CjwKCAjw2rmWBhB4EiwAiJ0mtV9F3Twbf3SRqrrdXO1cmSxLM7kgrkKpKVPjZDnO8vD_XPxjsawrShoCmJ0QAvD_BwE</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The NHS Long Term Plan (2019):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6"/>
              </a:rPr>
              <a:t>https://www.longtermplan.nhs.uk/</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NICE (National Institute for Health and Care Excellence) NG 209 Guidance (2021):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7"/>
              </a:rPr>
              <a:t>https://www.nice.org.uk/guidance/ng209</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Public mental health and smoking (2022):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8"/>
              </a:rPr>
              <a:t>https://ash.org.uk/wp-content/uploads/2022/06/Public-mental-health-and-smoking.pdf</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2167489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latin typeface="Arial" panose="020B0604020202020204" pitchFamily="34" charset="0"/>
                <a:cs typeface="Arial" panose="020B0604020202020204" pitchFamily="34" charset="0"/>
              </a:rPr>
              <a:t>[</a:t>
            </a:r>
            <a:r>
              <a:rPr lang="en-US" sz="1200" b="1" i="0" kern="1200" dirty="0">
                <a:solidFill>
                  <a:schemeClr val="tx1"/>
                </a:solidFill>
                <a:effectLst/>
                <a:latin typeface="Century Gothic" panose="020B0502020202020204" pitchFamily="34" charset="0"/>
                <a:ea typeface="Geneva" pitchFamily="-109" charset="0"/>
                <a:cs typeface="Geneva" pitchFamily="-109" charset="0"/>
              </a:rPr>
              <a:t>[Note: Animated slide]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 NHS Long Term Plan (LTP) has committed to addressing tobacco dependence in people with SMI, specifically through the introduction of a smoking cessation offer in specialty mental health services by 2023/24.</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A new universal smoking cessation offer will also be available as part of specialist mental health services for long-term users and in learning disability services. This will include the option to switch to e-cigarettes (vapes) while in inpatient settings.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 target group for the specialist mental health tobacco dependency services are patients with SMI. </a:t>
            </a:r>
            <a:r>
              <a:rPr lang="en-CA" sz="1200" b="0" i="0" kern="1200" dirty="0">
                <a:solidFill>
                  <a:schemeClr val="tx1"/>
                </a:solidFill>
                <a:effectLst/>
                <a:latin typeface="Century Gothic" panose="020B0502020202020204" pitchFamily="34" charset="0"/>
                <a:ea typeface="Geneva" pitchFamily="-109" charset="0"/>
                <a:cs typeface="Geneva" pitchFamily="-109" charset="0"/>
              </a:rPr>
              <a:t>Clinical diagnoses for SMI include: </a:t>
            </a:r>
          </a:p>
          <a:p>
            <a:pPr lvl="1"/>
            <a:r>
              <a:rPr lang="en-CA" sz="1200" b="0" i="0" kern="1200" dirty="0">
                <a:solidFill>
                  <a:schemeClr val="tx1"/>
                </a:solidFill>
                <a:effectLst/>
                <a:latin typeface="Century Gothic" panose="020B0502020202020204" pitchFamily="34" charset="0"/>
                <a:ea typeface="Geneva" pitchFamily="-109" charset="0"/>
                <a:cs typeface="Geneva" pitchFamily="-109" charset="0"/>
              </a:rPr>
              <a:t>Bi-polar disorder</a:t>
            </a:r>
          </a:p>
          <a:p>
            <a:pPr lvl="1"/>
            <a:r>
              <a:rPr lang="en-US" sz="1200" b="0" i="0" kern="1200" dirty="0">
                <a:solidFill>
                  <a:schemeClr val="tx1"/>
                </a:solidFill>
                <a:effectLst/>
                <a:latin typeface="Century Gothic" panose="020B0502020202020204" pitchFamily="34" charset="0"/>
                <a:ea typeface="Geneva" pitchFamily="-109" charset="0"/>
                <a:cs typeface="Geneva" pitchFamily="-109" charset="0"/>
              </a:rPr>
              <a:t>Schizophrenia</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1"/>
            <a:r>
              <a:rPr lang="en-US" sz="1200" b="0" i="0" kern="1200" dirty="0">
                <a:solidFill>
                  <a:schemeClr val="tx1"/>
                </a:solidFill>
                <a:effectLst/>
                <a:latin typeface="Century Gothic" panose="020B0502020202020204" pitchFamily="34" charset="0"/>
                <a:ea typeface="Geneva" pitchFamily="-109" charset="0"/>
                <a:cs typeface="Geneva" pitchFamily="-109" charset="0"/>
              </a:rPr>
              <a:t>Schizoaffective disorder</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Having pathways in place for engaging people with SMI in tobacco dependency treatment is key. As part of the NHS LTP there are three main pathways for tobacco treatment for patients with SMI. These are in inpatient settings, community mental health settings, and primary care health checks.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This work is linked to the NHS CORE20Plus5 approach to </a:t>
            </a:r>
            <a:r>
              <a:rPr lang="en-CA" sz="1200" b="0" i="0" kern="1200" dirty="0">
                <a:solidFill>
                  <a:schemeClr val="tx1"/>
                </a:solidFill>
                <a:effectLst/>
                <a:latin typeface="Century Gothic" panose="020B0502020202020204" pitchFamily="34" charset="0"/>
                <a:ea typeface="Geneva" pitchFamily="-109" charset="0"/>
                <a:cs typeface="Geneva" pitchFamily="-109" charset="0"/>
              </a:rPr>
              <a:t>inequalities. CORE20Plus5 has targeted people with SMI as one of the 5 key clinical areas. Specifically, CORE20Plus aims to ensure annual health checks for people with SMI. These health checks are an opportunity to then link patients who smoke with specialist support using an opt-out referral model.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a:t>
            </a:r>
            <a:r>
              <a:rPr lang="en-CA" sz="1200" b="1" i="0" kern="1200" dirty="0">
                <a:solidFill>
                  <a:schemeClr val="tx1"/>
                </a:solidFill>
                <a:effectLst/>
                <a:latin typeface="Century Gothic" panose="020B0502020202020204" pitchFamily="34" charset="0"/>
                <a:ea typeface="Geneva" pitchFamily="-109" charset="0"/>
                <a:cs typeface="Geneva" pitchFamily="-109" charset="0"/>
              </a:rPr>
              <a:t>Note:</a:t>
            </a:r>
            <a:r>
              <a:rPr lang="en-CA" sz="1200" b="0" i="0" kern="1200" dirty="0">
                <a:solidFill>
                  <a:schemeClr val="tx1"/>
                </a:solidFill>
                <a:effectLst/>
                <a:latin typeface="Century Gothic" panose="020B0502020202020204" pitchFamily="34" charset="0"/>
                <a:ea typeface="Geneva" pitchFamily="-109" charset="0"/>
                <a:cs typeface="Geneva" pitchFamily="-109" charset="0"/>
              </a:rPr>
              <a:t> Core20PLUS5 is a national NHS England and NHS Improvement approach to support the reduction of health inequalities at both national and system level. The approach defines a target population cohort – the ‘Core20PLUS’ – and identifies ‘5’ focus clinical areas requiring accelerated improvement.]</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1" i="0" kern="1200" dirty="0">
                <a:solidFill>
                  <a:schemeClr val="tx1"/>
                </a:solidFill>
                <a:effectLst/>
                <a:latin typeface="Century Gothic" panose="020B0502020202020204" pitchFamily="34" charset="0"/>
                <a:ea typeface="Geneva" pitchFamily="-109" charset="0"/>
                <a:cs typeface="Geneva" pitchFamily="-109" charset="0"/>
              </a:rPr>
              <a:t>[Note:</a:t>
            </a:r>
            <a:r>
              <a:rPr lang="en-US" sz="1200" b="0" i="0" kern="1200" dirty="0">
                <a:solidFill>
                  <a:schemeClr val="tx1"/>
                </a:solidFill>
                <a:effectLst/>
                <a:latin typeface="Century Gothic" panose="020B0502020202020204" pitchFamily="34" charset="0"/>
                <a:ea typeface="Geneva" pitchFamily="-109" charset="0"/>
                <a:cs typeface="Geneva" pitchFamily="-109" charset="0"/>
              </a:rPr>
              <a:t> Each click of the mouse will display a bullet point which speaks to points below]</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Each pathway includes the systematic identification of smokers, delivering very brief advice to smokers and opt-out referral to the specialist tobacco treatment service for SMI. Opt-out referral has been shown to increase the rates at which smokers engage in quit attempts.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Some regions will be offering support with quitting smoking to family members or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carers</a:t>
            </a:r>
            <a:r>
              <a:rPr lang="en-US" sz="1200" b="0" i="0" kern="1200" dirty="0">
                <a:solidFill>
                  <a:schemeClr val="tx1"/>
                </a:solidFill>
                <a:effectLst/>
                <a:latin typeface="Century Gothic" panose="020B0502020202020204" pitchFamily="34" charset="0"/>
                <a:ea typeface="Geneva" pitchFamily="-109" charset="0"/>
                <a:cs typeface="Geneva" pitchFamily="-109" charset="0"/>
              </a:rPr>
              <a:t> with quitting smoking. This can be particularly important as having other smokers in the home has been shown to undermine quit attempts.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This training course has been developed for those staff that will be delivering specialist support to patients with SMI as part of the implementation of the LTP commitments.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u="none" strike="noStrike"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Sources: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NHS Long Term Plan -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3"/>
              </a:rPr>
              <a:t>https://www.longtermplan.nhs.uk/</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NHS Smoking and mental health: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4"/>
              </a:rPr>
              <a:t>https://www.gov.uk/government/publications/health-matters-smoking-and-mental-health/health-matters-smoking-and-mental-health</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CORE20Plus5: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5"/>
              </a:rPr>
              <a:t>https://www.england.nhs.uk/about/equality/equality-hub/national-healthcare-inequalities-improvement-programme/core20plus5/#:~:text=Core20PLUS5%20is%20a%20national%20NHS,clinical%20areas%20requiring%20accelerated%20improvement</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207767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This training course will provide health professionals with the knowledge and skills to deliver a multi-session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behavioural</a:t>
            </a:r>
            <a:r>
              <a:rPr lang="en-US" sz="1200" b="0" i="0" kern="1200" dirty="0">
                <a:solidFill>
                  <a:schemeClr val="tx1"/>
                </a:solidFill>
                <a:effectLst/>
                <a:latin typeface="Century Gothic" panose="020B0502020202020204" pitchFamily="34" charset="0"/>
                <a:ea typeface="Geneva" pitchFamily="-109" charset="0"/>
                <a:cs typeface="Geneva" pitchFamily="-109" charset="0"/>
              </a:rPr>
              <a:t> support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programme</a:t>
            </a:r>
            <a:r>
              <a:rPr lang="en-US" sz="1200" b="0" i="0" kern="1200" dirty="0">
                <a:solidFill>
                  <a:schemeClr val="tx1"/>
                </a:solidFill>
                <a:effectLst/>
                <a:latin typeface="Century Gothic" panose="020B0502020202020204" pitchFamily="34" charset="0"/>
                <a:ea typeface="Geneva" pitchFamily="-109" charset="0"/>
                <a:cs typeface="Geneva" pitchFamily="-109" charset="0"/>
              </a:rPr>
              <a:t> for smoking cessation for patients with SMI.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This course is founded upon evidence-based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behaviour</a:t>
            </a:r>
            <a:r>
              <a:rPr lang="en-US" sz="1200" b="0" i="0" kern="1200" dirty="0">
                <a:solidFill>
                  <a:schemeClr val="tx1"/>
                </a:solidFill>
                <a:effectLst/>
                <a:latin typeface="Century Gothic" panose="020B0502020202020204" pitchFamily="34" charset="0"/>
                <a:ea typeface="Geneva" pitchFamily="-109" charset="0"/>
                <a:cs typeface="Geneva" pitchFamily="-109" charset="0"/>
              </a:rPr>
              <a:t> change techniques and informed by best practices established by the SCIMITAR research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programme</a:t>
            </a:r>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This course is designed to increase participants’ knowledge, skills and confidence in the delivery of individual tobacco dependency treatment for people with SMI using an evidence-based behavioural support programme. The course is designed to put the knowledge you have gained from the pre-course online learning into practice. Over the next two days we will focus on developing the skills you need to</a:t>
            </a:r>
            <a:r>
              <a:rPr lang="en-GB" sz="1200" b="1" i="0" kern="1200" dirty="0">
                <a:solidFill>
                  <a:schemeClr val="tx1"/>
                </a:solidFill>
                <a:effectLst/>
                <a:latin typeface="Century Gothic" panose="020B0502020202020204" pitchFamily="34" charset="0"/>
                <a:ea typeface="Geneva" pitchFamily="-109" charset="0"/>
                <a:cs typeface="Geneva" pitchFamily="-109" charset="0"/>
              </a:rPr>
              <a:t>… [read from slid</a:t>
            </a:r>
            <a:r>
              <a:rPr lang="en-CA" sz="1200" b="1" i="0" kern="1200" dirty="0">
                <a:solidFill>
                  <a:schemeClr val="tx1"/>
                </a:solidFill>
                <a:effectLst/>
                <a:latin typeface="Century Gothic" panose="020B0502020202020204" pitchFamily="34" charset="0"/>
                <a:ea typeface="Geneva" pitchFamily="-109" charset="0"/>
                <a:cs typeface="Geneva" pitchFamily="-109" charset="0"/>
              </a:rPr>
              <a:t>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For participants who are new to the stop smoking practitioner role, this course will provide a foundation for developing confidence in the skills and competences required to support clients with stopping smoking; for more experienced attendees, the aim will be to build on existing skills and competences.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This course should be complemented by local training and for practitioners to be effective they must also, in addition to being NCSCT certified, observe an experienced practitioner before seeing clients, be observed themselves and receive regular support and supervision. They should also engage in continuing professional development activities and ensure that a minimum number of clients are seen a year to maintain their knowledge and skills.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GB"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2593802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latin typeface="Century Gothic" panose="020B0502020202020204" pitchFamily="34" charset="0"/>
                <a:cs typeface="Arial" panose="020B0604020202020204" pitchFamily="34" charset="0"/>
              </a:rPr>
              <a:t>[Read out the plan for the next two days from the slide]</a:t>
            </a:r>
          </a:p>
          <a:p>
            <a:endParaRPr lang="en-GB" altLang="en-US" dirty="0">
              <a:latin typeface="Century Gothic" panose="020B0502020202020204" pitchFamily="34" charset="0"/>
              <a:cs typeface="Arial" panose="020B0604020202020204" pitchFamily="34" charset="0"/>
            </a:endParaRPr>
          </a:p>
          <a:p>
            <a:r>
              <a:rPr lang="en-GB" altLang="en-US" dirty="0">
                <a:latin typeface="Century Gothic" panose="020B0502020202020204" pitchFamily="34" charset="0"/>
                <a:cs typeface="Arial" panose="020B0604020202020204" pitchFamily="34" charset="0"/>
              </a:rPr>
              <a:t>We will focus on the key behaviour change techniques required for each session with a particular focus on tailoring treatment for patients with SMI. </a:t>
            </a:r>
          </a:p>
          <a:p>
            <a:endParaRPr lang="en-GB" altLang="en-US" dirty="0">
              <a:latin typeface="Century Gothic" panose="020B0502020202020204" pitchFamily="34" charset="0"/>
              <a:cs typeface="Arial" panose="020B0604020202020204" pitchFamily="34" charset="0"/>
            </a:endParaRPr>
          </a:p>
          <a:p>
            <a:r>
              <a:rPr lang="en-GB" altLang="en-US" b="1" dirty="0">
                <a:latin typeface="Century Gothic" panose="020B0502020202020204" pitchFamily="34" charset="0"/>
                <a:cs typeface="Arial" panose="020B0604020202020204" pitchFamily="34" charset="0"/>
              </a:rPr>
              <a:t>MODIFY AS APPROPRIATE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26739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 out the plan for the next two days from the slide]</a:t>
            </a:r>
          </a:p>
          <a:p>
            <a:endParaRPr lang="en-GB" altLang="en-US" dirty="0"/>
          </a:p>
          <a:p>
            <a:r>
              <a:rPr lang="en-GB" altLang="en-US" dirty="0"/>
              <a:t>On day 2 we will spend time looking at stop smoking medications and vaping and then look at supporting patients who are either quitting in one go or cutting down to stop. </a:t>
            </a:r>
          </a:p>
          <a:p>
            <a:endParaRPr lang="en-GB" altLang="en-US" dirty="0"/>
          </a:p>
          <a:p>
            <a:r>
              <a:rPr lang="en-GB" altLang="en-US" dirty="0"/>
              <a:t>We will discuss scenarios you will see when supporting people with SMI with quitting and we will discuss how best to respond to these scenarios including addressing barriers to quitting and dealing with set-backs. </a:t>
            </a:r>
          </a:p>
          <a:p>
            <a:endParaRPr lang="en-GB" altLang="en-US" dirty="0"/>
          </a:p>
          <a:p>
            <a:r>
              <a:rPr lang="en-GB" altLang="en-US" dirty="0"/>
              <a:t>We will close the day with a short discussion on what your plans will be following this training.  </a:t>
            </a:r>
          </a:p>
          <a:p>
            <a:endParaRPr lang="en-GB"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b="1" dirty="0">
                <a:latin typeface="Century Gothic" panose="020B0502020202020204" pitchFamily="34" charset="0"/>
                <a:cs typeface="Arial" panose="020B0604020202020204" pitchFamily="34" charset="0"/>
              </a:rPr>
              <a:t>MODIFY AS APPROPRIATE</a:t>
            </a:r>
          </a:p>
          <a:p>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3582932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161344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normAutofit/>
          </a:bodyPr>
          <a:lstStyle/>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[For face-to-face training only – delete for virtual delivery]</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Cover the housekeeping points below and add any venue-specific points: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Please turn mobile phones off or switch to silent.</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Inform participants where fire exits and toilets are, and emergency procedures.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Inform participants about any Covid related rules.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a:defRPr/>
            </a:pPr>
            <a:endParaRPr lang="en-GB" altLang="en-US" dirty="0"/>
          </a:p>
        </p:txBody>
      </p:sp>
      <p:sp>
        <p:nvSpPr>
          <p:cNvPr id="4" name="Slide Number Placeholder 3"/>
          <p:cNvSpPr>
            <a:spLocks noGrp="1"/>
          </p:cNvSpPr>
          <p:nvPr>
            <p:ph type="sldNum" sz="quarter" idx="5"/>
          </p:nvPr>
        </p:nvSpPr>
        <p:spPr/>
        <p:txBody>
          <a:bodyPr/>
          <a:lstStyle/>
          <a:p>
            <a:pPr>
              <a:defRPr/>
            </a:pPr>
            <a:fld id="{80643FC2-CC6E-0C42-914F-126471564746}" type="slidenum">
              <a:rPr lang="en-US" smtClean="0"/>
              <a:pPr>
                <a:defRPr/>
              </a:pPr>
              <a:t>2</a:t>
            </a:fld>
            <a:endParaRPr lang="en-US" dirty="0"/>
          </a:p>
        </p:txBody>
      </p:sp>
    </p:spTree>
    <p:extLst>
      <p:ext uri="{BB962C8B-B14F-4D97-AF65-F5344CB8AC3E}">
        <p14:creationId xmlns:p14="http://schemas.microsoft.com/office/powerpoint/2010/main" val="2729296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normAutofit fontScale="70000" lnSpcReduction="20000"/>
          </a:bodyPr>
          <a:lstStyle/>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[For virtual training – delete for face-to-face delivery. This slide reflects Zoom functions – amend slide for virtual platform used]</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Some of you may be familiar with online training while for others this will be a new experience.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Here is an introduction to some of the functions we will use during today’s session: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1. Turn camera on or off: we encourage everyone to keep their camera on for the duration of the session.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2. Turn mic on or off: we recommend having your mic on mute throughout unless you wish to verbally respond (quick tip: you can temporarily unmute by holding down the space bar).</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3. If you have a question during the training please pop it into the chat box </a:t>
            </a: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or</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4. … use the ‘raise your hand’ function and we will invite you to unmute and ask your question verbally.</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[Note:</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points 3 and 4 are going to be crucial for the smooth running of the session as they help ensure participants are not talking over each other].</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If you need to contact a trainer personally during the course, you can message trainers privately by going to the chat function and selecting the trainer’s name from the drop- down box.</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5. You can react to questions/content with a thumbs up or thumbs down or let us know if the pace is too fast by selecting the appropriate reaction.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6. Hang up icon: if you accidentally press this and leave the session just click on the link that brought you into the session again and you will be able to re-join.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Please keep the training in full screen and please switch your emails off/close your email browser to avoid getting distracted during the session.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altLang="en-US" dirty="0"/>
          </a:p>
        </p:txBody>
      </p:sp>
      <p:sp>
        <p:nvSpPr>
          <p:cNvPr id="4" name="Slide Number Placeholder 3"/>
          <p:cNvSpPr>
            <a:spLocks noGrp="1"/>
          </p:cNvSpPr>
          <p:nvPr>
            <p:ph type="sldNum" sz="quarter" idx="5"/>
          </p:nvPr>
        </p:nvSpPr>
        <p:spPr/>
        <p:txBody>
          <a:bodyPr/>
          <a:lstStyle/>
          <a:p>
            <a:pPr>
              <a:defRPr/>
            </a:pPr>
            <a:fld id="{80643FC2-CC6E-0C42-914F-126471564746}" type="slidenum">
              <a:rPr lang="en-US" smtClean="0"/>
              <a:pPr>
                <a:defRPr/>
              </a:pPr>
              <a:t>3</a:t>
            </a:fld>
            <a:endParaRPr lang="en-US" dirty="0"/>
          </a:p>
        </p:txBody>
      </p:sp>
    </p:spTree>
    <p:extLst>
      <p:ext uri="{BB962C8B-B14F-4D97-AF65-F5344CB8AC3E}">
        <p14:creationId xmlns:p14="http://schemas.microsoft.com/office/powerpoint/2010/main" val="3200999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normAutofit fontScale="92500" lnSpcReduction="20000"/>
          </a:bodyPr>
          <a:lstStyle/>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With any large group it’s useful to have a few common agreements to help the training flow well:</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Respect others’ views and opinions.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Confidentiality: we welcome any questions or comments you have but please be careful not to disclose any patient names or details that could identify them.</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Ask questions: there’s no such thing as a bad or stupid question.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Please make sure you adhere to start, end and break times.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Participate as fully as possible and support the participation of others. We understand people learn in different ways and some of you may have a quieter learning style – this is of course fine and we hope to create a training atmosphere where you feel able to participate in the two days as fully as possible.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Full attendance is required to receive the course certificate.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[Virtual training only]:</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We ask for your patience because, as with all virtual courses, there may be a few technical issues across the two days but we have done our very best to plan ahead for this – we have help on hand should this happen and will try and rectify any issues as soon as we can.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We have spent a lot of time adapting and piloting the face-to-face course for virtual delivery and whilst virtual training can pose some challenges (and some opportunities) and there are of course differences to learning in a face-to-face environment, it is up to all of us to rise to meet these challenges to make sure that everyone gets the most out of the course.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a:defRPr/>
            </a:pPr>
            <a:endParaRPr lang="en-GB" altLang="en-US" dirty="0"/>
          </a:p>
        </p:txBody>
      </p:sp>
      <p:sp>
        <p:nvSpPr>
          <p:cNvPr id="4" name="Slide Number Placeholder 3"/>
          <p:cNvSpPr>
            <a:spLocks noGrp="1"/>
          </p:cNvSpPr>
          <p:nvPr>
            <p:ph type="sldNum" sz="quarter" idx="5"/>
          </p:nvPr>
        </p:nvSpPr>
        <p:spPr/>
        <p:txBody>
          <a:bodyPr/>
          <a:lstStyle/>
          <a:p>
            <a:pPr>
              <a:defRPr/>
            </a:pPr>
            <a:fld id="{80643FC2-CC6E-0C42-914F-126471564746}" type="slidenum">
              <a:rPr lang="en-US" smtClean="0"/>
              <a:pPr>
                <a:defRPr/>
              </a:pPr>
              <a:t>4</a:t>
            </a:fld>
            <a:endParaRPr lang="en-US" dirty="0"/>
          </a:p>
        </p:txBody>
      </p:sp>
    </p:spTree>
    <p:extLst>
      <p:ext uri="{BB962C8B-B14F-4D97-AF65-F5344CB8AC3E}">
        <p14:creationId xmlns:p14="http://schemas.microsoft.com/office/powerpoint/2010/main" val="2996379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This NHS specialty course in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community mental health tobacco treatment </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has been developed via a collaboration between the NHS, the National Centre for Smoking Cessation and Training and leaders in tobacco treatment in this population of smokers from the University of York and Kings College London. The training has been informed by research and real-world experience in supporting people with SMI with quitting.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1042062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latin typeface="Century Gothic" panose="020B0502020202020204" pitchFamily="34" charset="0"/>
                <a:cs typeface="Arial" panose="020B0604020202020204" pitchFamily="34" charset="0"/>
              </a:rPr>
              <a:t>Explain to participants that you will invite them to say their name, where they work and in what capacity, and any experience they have in smoking cessation.</a:t>
            </a: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2543810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In addition, ask participants to pick where they’d like to head on their next holiday</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[Virtual only]:</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Trainer: call participants sequentially by first name from the participant list on the right-hand side of your screen.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pPr lvl="0"/>
            <a:endParaRPr lang="en-GB" sz="1200" kern="1200" dirty="0">
              <a:solidFill>
                <a:schemeClr val="tx1"/>
              </a:solidFill>
              <a:effectLst/>
              <a:ea typeface="ＭＳ Ｐゴシック" panose="020B0600070205080204" pitchFamily="34" charset="-128"/>
              <a:cs typeface="ＭＳ Ｐゴシック" charset="0"/>
            </a:endParaRPr>
          </a:p>
          <a:p>
            <a:endParaRPr lang="en-GB" alt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3767694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[Read from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2831100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Most people think that all we do is tell smokers that smoking is bad for them and that they should stop.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Not only is this not true, but it is dangerous because anyone can do it and it suggests that smoking cessation interventions are simple advice that anyone can deliver, which is not the case.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We know why NRT works but up until a few years ago we did not know what the active ingredients of behavioural support were.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16631487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NHS NCSCT full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3" name="Group 2">
            <a:extLst>
              <a:ext uri="{FF2B5EF4-FFF2-40B4-BE49-F238E27FC236}">
                <a16:creationId xmlns:a16="http://schemas.microsoft.com/office/drawing/2014/main" id="{B9B3945E-3B34-1B25-0A8D-537BC05E0654}"/>
              </a:ext>
            </a:extLst>
          </p:cNvPr>
          <p:cNvGrpSpPr/>
          <p:nvPr userDrawn="1"/>
        </p:nvGrpSpPr>
        <p:grpSpPr>
          <a:xfrm>
            <a:off x="1746605" y="2723464"/>
            <a:ext cx="5786262" cy="1411072"/>
            <a:chOff x="1678869" y="2837078"/>
            <a:chExt cx="5786262" cy="1411072"/>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678869" y="2904674"/>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rotWithShape="1">
            <a:blip r:embed="rId3"/>
            <a:srcRect l="4615" r="4518"/>
            <a:stretch/>
          </p:blipFill>
          <p:spPr>
            <a:xfrm>
              <a:off x="4851400" y="2837078"/>
              <a:ext cx="2613731" cy="1411072"/>
            </a:xfrm>
            <a:prstGeom prst="rect">
              <a:avLst/>
            </a:prstGeom>
          </p:spPr>
        </p:pic>
      </p:grpSp>
    </p:spTree>
    <p:extLst>
      <p:ext uri="{BB962C8B-B14F-4D97-AF65-F5344CB8AC3E}">
        <p14:creationId xmlns:p14="http://schemas.microsoft.com/office/powerpoint/2010/main" val="40829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3"/>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0" r:id="rId21"/>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jpg"/><Relationship Id="rId7"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 Id="rId9" Type="http://schemas.openxmlformats.org/officeDocument/2006/relationships/image" Target="../media/image45.jp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4.jpg"/><Relationship Id="rId7" Type="http://schemas.openxmlformats.org/officeDocument/2006/relationships/image" Target="../media/image49.sv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 Id="rId9" Type="http://schemas.openxmlformats.org/officeDocument/2006/relationships/image" Target="../media/image50.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0.jpg"/><Relationship Id="rId11" Type="http://schemas.openxmlformats.org/officeDocument/2006/relationships/image" Target="../media/image35.jpg"/><Relationship Id="rId5" Type="http://schemas.openxmlformats.org/officeDocument/2006/relationships/image" Target="../media/image29.jpg"/><Relationship Id="rId10" Type="http://schemas.openxmlformats.org/officeDocument/2006/relationships/image" Target="../media/image34.jpg"/><Relationship Id="rId4" Type="http://schemas.openxmlformats.org/officeDocument/2006/relationships/image" Target="../media/image28.jpg"/><Relationship Id="rId9" Type="http://schemas.openxmlformats.org/officeDocument/2006/relationships/image" Target="../media/image33.jpg"/></Relationships>
</file>

<file path=ppt/slides/_rels/slide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1: </a:t>
            </a:r>
            <a:r>
              <a:rPr lang="en-US" sz="2800" b="0" dirty="0"/>
              <a:t>Welcome, introductions, and course overview</a:t>
            </a: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F794F-9245-D640-87B9-A4E12628AF03}"/>
              </a:ext>
            </a:extLst>
          </p:cNvPr>
          <p:cNvSpPr>
            <a:spLocks noGrp="1"/>
          </p:cNvSpPr>
          <p:nvPr>
            <p:ph type="title"/>
          </p:nvPr>
        </p:nvSpPr>
        <p:spPr>
          <a:xfrm>
            <a:off x="571500" y="152400"/>
            <a:ext cx="7962900" cy="1066800"/>
          </a:xfrm>
        </p:spPr>
        <p:txBody>
          <a:bodyPr/>
          <a:lstStyle/>
          <a:p>
            <a:r>
              <a:rPr lang="en-US" dirty="0"/>
              <a:t>The importance of </a:t>
            </a:r>
            <a:r>
              <a:rPr lang="en-US" dirty="0" err="1"/>
              <a:t>behavioural</a:t>
            </a:r>
            <a:r>
              <a:rPr lang="en-US" dirty="0"/>
              <a:t> support</a:t>
            </a:r>
          </a:p>
        </p:txBody>
      </p:sp>
      <p:sp>
        <p:nvSpPr>
          <p:cNvPr id="3" name="Content Placeholder 2">
            <a:extLst>
              <a:ext uri="{FF2B5EF4-FFF2-40B4-BE49-F238E27FC236}">
                <a16:creationId xmlns:a16="http://schemas.microsoft.com/office/drawing/2014/main" id="{F8799619-0926-AE41-BFFF-83056D021937}"/>
              </a:ext>
            </a:extLst>
          </p:cNvPr>
          <p:cNvSpPr>
            <a:spLocks noGrp="1"/>
          </p:cNvSpPr>
          <p:nvPr>
            <p:ph type="body" idx="12"/>
          </p:nvPr>
        </p:nvSpPr>
        <p:spPr>
          <a:xfrm>
            <a:off x="571500" y="1752600"/>
            <a:ext cx="7966604" cy="4191000"/>
          </a:xfrm>
        </p:spPr>
        <p:txBody>
          <a:bodyPr/>
          <a:lstStyle/>
          <a:p>
            <a:pPr>
              <a:spcBef>
                <a:spcPts val="1200"/>
              </a:spcBef>
              <a:spcAft>
                <a:spcPts val="1200"/>
              </a:spcAft>
            </a:pPr>
            <a:r>
              <a:rPr lang="en-US" dirty="0"/>
              <a:t>Medications roughly double or triple smokers’ chances of quitting</a:t>
            </a:r>
          </a:p>
          <a:p>
            <a:pPr>
              <a:spcBef>
                <a:spcPts val="1200"/>
              </a:spcBef>
              <a:spcAft>
                <a:spcPts val="1200"/>
              </a:spcAft>
            </a:pPr>
            <a:r>
              <a:rPr lang="en-US" sz="1900" b="1" dirty="0">
                <a:solidFill>
                  <a:schemeClr val="accent1"/>
                </a:solidFill>
              </a:rPr>
              <a:t>So does behavioural support!</a:t>
            </a:r>
          </a:p>
          <a:p>
            <a:pPr>
              <a:spcBef>
                <a:spcPts val="1200"/>
              </a:spcBef>
              <a:spcAft>
                <a:spcPts val="1200"/>
              </a:spcAft>
            </a:pPr>
            <a:r>
              <a:rPr lang="en-US" dirty="0"/>
              <a:t>But what are the </a:t>
            </a:r>
            <a:r>
              <a:rPr lang="en-US" i="1" dirty="0"/>
              <a:t>active ingredients </a:t>
            </a:r>
            <a:r>
              <a:rPr lang="en-US" dirty="0"/>
              <a:t>of behavioural support…</a:t>
            </a:r>
          </a:p>
        </p:txBody>
      </p:sp>
      <p:sp>
        <p:nvSpPr>
          <p:cNvPr id="5" name="Footer Placeholder 4">
            <a:extLst>
              <a:ext uri="{FF2B5EF4-FFF2-40B4-BE49-F238E27FC236}">
                <a16:creationId xmlns:a16="http://schemas.microsoft.com/office/drawing/2014/main" id="{D38C94D2-3681-4F33-F6B9-F7168EEA30BB}"/>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a:t>
            </a:r>
            <a:r>
              <a:rPr lang="en-US" dirty="0"/>
              <a:t>- Introduction </a:t>
            </a:r>
          </a:p>
          <a:p>
            <a:pPr>
              <a:defRPr/>
            </a:pPr>
            <a:endParaRPr lang="en-US" i="0" dirty="0"/>
          </a:p>
        </p:txBody>
      </p:sp>
    </p:spTree>
    <p:extLst>
      <p:ext uri="{BB962C8B-B14F-4D97-AF65-F5344CB8AC3E}">
        <p14:creationId xmlns:p14="http://schemas.microsoft.com/office/powerpoint/2010/main" val="2699272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3C44A-F8B3-044B-80C5-840669BA6677}"/>
              </a:ext>
            </a:extLst>
          </p:cNvPr>
          <p:cNvSpPr>
            <a:spLocks noGrp="1"/>
          </p:cNvSpPr>
          <p:nvPr>
            <p:ph type="title"/>
          </p:nvPr>
        </p:nvSpPr>
        <p:spPr/>
        <p:txBody>
          <a:bodyPr/>
          <a:lstStyle/>
          <a:p>
            <a:r>
              <a:rPr lang="en-US" dirty="0"/>
              <a:t>NCSCT Standard Treatment Programme</a:t>
            </a:r>
          </a:p>
        </p:txBody>
      </p:sp>
      <p:sp>
        <p:nvSpPr>
          <p:cNvPr id="3" name="Content Placeholder 2">
            <a:extLst>
              <a:ext uri="{FF2B5EF4-FFF2-40B4-BE49-F238E27FC236}">
                <a16:creationId xmlns:a16="http://schemas.microsoft.com/office/drawing/2014/main" id="{089B9DCD-CCA9-864F-964F-39EB1C0EF01F}"/>
              </a:ext>
            </a:extLst>
          </p:cNvPr>
          <p:cNvSpPr>
            <a:spLocks noGrp="1"/>
          </p:cNvSpPr>
          <p:nvPr>
            <p:ph idx="4294967295"/>
          </p:nvPr>
        </p:nvSpPr>
        <p:spPr>
          <a:xfrm>
            <a:off x="571500" y="1752600"/>
            <a:ext cx="7962900" cy="4012474"/>
          </a:xfrm>
        </p:spPr>
        <p:txBody>
          <a:bodyPr anchor="ctr" anchorCtr="0"/>
          <a:lstStyle/>
          <a:p>
            <a:pPr marL="0" indent="0">
              <a:lnSpc>
                <a:spcPts val="2600"/>
              </a:lnSpc>
              <a:buNone/>
            </a:pPr>
            <a:r>
              <a:rPr lang="en-US" sz="2000" b="1" dirty="0"/>
              <a:t>Clinical tool to support </a:t>
            </a:r>
            <a:br>
              <a:rPr lang="en-US" sz="2000" b="1" dirty="0"/>
            </a:br>
            <a:r>
              <a:rPr lang="en-US" sz="2000" b="1" dirty="0"/>
              <a:t>practitioners in delivering </a:t>
            </a:r>
            <a:br>
              <a:rPr lang="en-US" sz="2000" b="1" dirty="0"/>
            </a:br>
            <a:r>
              <a:rPr lang="en-US" sz="2000" b="1" dirty="0"/>
              <a:t>evidence-based quit </a:t>
            </a:r>
            <a:br>
              <a:rPr lang="en-US" sz="2000" b="1" dirty="0"/>
            </a:br>
            <a:r>
              <a:rPr lang="en-US" sz="2000" b="1" dirty="0"/>
              <a:t>smoking support </a:t>
            </a:r>
            <a:endParaRPr lang="en-US" dirty="0"/>
          </a:p>
          <a:p>
            <a:pPr marL="0" indent="0">
              <a:buNone/>
            </a:pPr>
            <a:r>
              <a:rPr lang="en-US" sz="1600" dirty="0"/>
              <a:t>Available at: </a:t>
            </a:r>
            <a:br>
              <a:rPr lang="en-US" dirty="0"/>
            </a:br>
            <a:r>
              <a:rPr lang="en-US" b="1" dirty="0">
                <a:solidFill>
                  <a:schemeClr val="accent1"/>
                </a:solidFill>
              </a:rPr>
              <a:t>www.ncsct.co.uk</a:t>
            </a:r>
            <a:r>
              <a:rPr lang="en-US" b="1" dirty="0">
                <a:solidFill>
                  <a:srgbClr val="00BCBF"/>
                </a:solidFill>
              </a:rPr>
              <a:t> </a:t>
            </a:r>
            <a:br>
              <a:rPr lang="en-US" dirty="0"/>
            </a:br>
            <a:r>
              <a:rPr lang="en-US" sz="1600" dirty="0"/>
              <a:t>[via clinical tools]</a:t>
            </a:r>
          </a:p>
          <a:p>
            <a:pPr marL="0" indent="0">
              <a:buNone/>
            </a:pPr>
            <a:endParaRPr lang="en-US" dirty="0"/>
          </a:p>
        </p:txBody>
      </p:sp>
      <p:pic>
        <p:nvPicPr>
          <p:cNvPr id="9" name="Picture 8">
            <a:extLst>
              <a:ext uri="{FF2B5EF4-FFF2-40B4-BE49-F238E27FC236}">
                <a16:creationId xmlns:a16="http://schemas.microsoft.com/office/drawing/2014/main" id="{C22FE668-C640-1240-B678-AFD86F524992}"/>
              </a:ext>
            </a:extLst>
          </p:cNvPr>
          <p:cNvPicPr>
            <a:picLocks noChangeAspect="1"/>
          </p:cNvPicPr>
          <p:nvPr/>
        </p:nvPicPr>
        <p:blipFill>
          <a:blip r:embed="rId3"/>
          <a:stretch>
            <a:fillRect/>
          </a:stretch>
        </p:blipFill>
        <p:spPr>
          <a:xfrm>
            <a:off x="4765169" y="1721594"/>
            <a:ext cx="4060707" cy="4371702"/>
          </a:xfrm>
          <a:prstGeom prst="rect">
            <a:avLst/>
          </a:prstGeom>
        </p:spPr>
      </p:pic>
      <p:sp>
        <p:nvSpPr>
          <p:cNvPr id="6" name="Footer Placeholder 4">
            <a:extLst>
              <a:ext uri="{FF2B5EF4-FFF2-40B4-BE49-F238E27FC236}">
                <a16:creationId xmlns:a16="http://schemas.microsoft.com/office/drawing/2014/main" id="{4055DA09-7055-A5FF-F8C1-F36CAF6B31AD}"/>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a:t>
            </a:r>
            <a:r>
              <a:rPr lang="en-US" dirty="0"/>
              <a:t>- Introduction </a:t>
            </a:r>
          </a:p>
        </p:txBody>
      </p:sp>
    </p:spTree>
    <p:extLst>
      <p:ext uri="{BB962C8B-B14F-4D97-AF65-F5344CB8AC3E}">
        <p14:creationId xmlns:p14="http://schemas.microsoft.com/office/powerpoint/2010/main" val="31908848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2" name="Rectangle 1">
            <a:extLst>
              <a:ext uri="{FF2B5EF4-FFF2-40B4-BE49-F238E27FC236}">
                <a16:creationId xmlns:a16="http://schemas.microsoft.com/office/drawing/2014/main" id="{B38179F4-1384-A840-57E6-968076BBEFED}"/>
              </a:ext>
            </a:extLst>
          </p:cNvPr>
          <p:cNvSpPr/>
          <p:nvPr/>
        </p:nvSpPr>
        <p:spPr bwMode="auto">
          <a:xfrm>
            <a:off x="0" y="0"/>
            <a:ext cx="9144000" cy="6858000"/>
          </a:xfrm>
          <a:prstGeom prst="rect">
            <a:avLst/>
          </a:prstGeom>
          <a:solidFill>
            <a:schemeClr val="bg1">
              <a:alpha val="30337"/>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1564266"/>
            <a:ext cx="796290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Life saving, life changing</a:t>
            </a:r>
            <a:endParaRPr lang="en-US" sz="1000" b="1" dirty="0">
              <a:solidFill>
                <a:schemeClr val="tx1"/>
              </a:solidFill>
              <a:effectLst>
                <a:glow rad="381000">
                  <a:schemeClr val="bg1">
                    <a:alpha val="55000"/>
                  </a:schemeClr>
                </a:glow>
              </a:effectLst>
            </a:endParaRPr>
          </a:p>
        </p:txBody>
      </p:sp>
      <p:sp>
        <p:nvSpPr>
          <p:cNvPr id="3" name="Subtitle 2">
            <a:extLst>
              <a:ext uri="{FF2B5EF4-FFF2-40B4-BE49-F238E27FC236}">
                <a16:creationId xmlns:a16="http://schemas.microsoft.com/office/drawing/2014/main" id="{18A9E37A-5F63-065A-B0E4-668F055A4791}"/>
              </a:ext>
            </a:extLst>
          </p:cNvPr>
          <p:cNvSpPr txBox="1">
            <a:spLocks/>
          </p:cNvSpPr>
          <p:nvPr/>
        </p:nvSpPr>
        <p:spPr>
          <a:xfrm>
            <a:off x="765175" y="2441604"/>
            <a:ext cx="7613650" cy="1088799"/>
          </a:xfrm>
          <a:prstGeom prst="rect">
            <a:avLst/>
          </a:prstGeom>
          <a:effectLst/>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0"/>
              </a:spcBef>
              <a:spcAft>
                <a:spcPts val="0"/>
              </a:spcAft>
              <a:buNone/>
            </a:pPr>
            <a:r>
              <a:rPr lang="en-GB" altLang="en-US" sz="2800" b="1" dirty="0">
                <a:effectLst>
                  <a:glow rad="381000">
                    <a:schemeClr val="bg1">
                      <a:alpha val="15000"/>
                    </a:schemeClr>
                  </a:glow>
                </a:effectLst>
              </a:rPr>
              <a:t>Half of early death in people of SMI </a:t>
            </a:r>
            <a:br>
              <a:rPr lang="en-GB" altLang="en-US" sz="2800" b="1" dirty="0">
                <a:effectLst>
                  <a:glow rad="381000">
                    <a:schemeClr val="bg1">
                      <a:alpha val="15000"/>
                    </a:schemeClr>
                  </a:glow>
                </a:effectLst>
              </a:rPr>
            </a:br>
            <a:r>
              <a:rPr lang="en-GB" altLang="en-US" sz="2800" b="1" dirty="0">
                <a:effectLst>
                  <a:glow rad="381000">
                    <a:schemeClr val="bg1">
                      <a:alpha val="15000"/>
                    </a:schemeClr>
                  </a:glow>
                </a:effectLst>
              </a:rPr>
              <a:t>is a result of smoking related illness</a:t>
            </a:r>
          </a:p>
        </p:txBody>
      </p:sp>
      <p:sp>
        <p:nvSpPr>
          <p:cNvPr id="4" name="Subtitle 2">
            <a:extLst>
              <a:ext uri="{FF2B5EF4-FFF2-40B4-BE49-F238E27FC236}">
                <a16:creationId xmlns:a16="http://schemas.microsoft.com/office/drawing/2014/main" id="{F7017EDA-8E59-1A6F-DF6E-F9127A919C17}"/>
              </a:ext>
            </a:extLst>
          </p:cNvPr>
          <p:cNvSpPr txBox="1">
            <a:spLocks/>
          </p:cNvSpPr>
          <p:nvPr/>
        </p:nvSpPr>
        <p:spPr bwMode="auto">
          <a:xfrm>
            <a:off x="765175" y="3792006"/>
            <a:ext cx="7613650" cy="108535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3500"/>
              </a:lnSpc>
              <a:spcBef>
                <a:spcPts val="0"/>
              </a:spcBef>
              <a:spcAft>
                <a:spcPts val="0"/>
              </a:spcAft>
            </a:pPr>
            <a:r>
              <a:rPr lang="en-GB" altLang="en-US" dirty="0">
                <a:solidFill>
                  <a:schemeClr val="accent1"/>
                </a:solidFill>
                <a:effectLst>
                  <a:glow rad="381000">
                    <a:schemeClr val="bg1">
                      <a:alpha val="15000"/>
                    </a:schemeClr>
                  </a:glow>
                </a:effectLst>
                <a:latin typeface="Arial" panose="020B0604020202020204" pitchFamily="34" charset="0"/>
                <a:cs typeface="Arial" panose="020B0604020202020204" pitchFamily="34" charset="0"/>
              </a:rPr>
              <a:t>Tobacco dependence treatment </a:t>
            </a:r>
            <a:br>
              <a:rPr lang="en-GB" altLang="en-US" dirty="0">
                <a:solidFill>
                  <a:schemeClr val="accent1"/>
                </a:solidFill>
                <a:effectLst>
                  <a:glow rad="381000">
                    <a:schemeClr val="bg1">
                      <a:alpha val="15000"/>
                    </a:schemeClr>
                  </a:glow>
                </a:effectLst>
                <a:latin typeface="Arial" panose="020B0604020202020204" pitchFamily="34" charset="0"/>
                <a:cs typeface="Arial" panose="020B0604020202020204" pitchFamily="34" charset="0"/>
              </a:rPr>
            </a:br>
            <a:r>
              <a:rPr lang="en-GB" altLang="en-US" dirty="0">
                <a:solidFill>
                  <a:schemeClr val="accent1"/>
                </a:solidFill>
                <a:effectLst>
                  <a:glow rad="381000">
                    <a:schemeClr val="bg1">
                      <a:alpha val="15000"/>
                    </a:schemeClr>
                  </a:glow>
                </a:effectLst>
                <a:latin typeface="Arial" panose="020B0604020202020204" pitchFamily="34" charset="0"/>
                <a:cs typeface="Arial" panose="020B0604020202020204" pitchFamily="34" charset="0"/>
              </a:rPr>
              <a:t>is a life-saving intervention</a:t>
            </a:r>
          </a:p>
        </p:txBody>
      </p:sp>
    </p:spTree>
    <p:extLst>
      <p:ext uri="{BB962C8B-B14F-4D97-AF65-F5344CB8AC3E}">
        <p14:creationId xmlns:p14="http://schemas.microsoft.com/office/powerpoint/2010/main" val="1194673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CE0C9E-8050-7B44-22DF-F0A0D7CECC6B}"/>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Rectangle 10">
            <a:extLst>
              <a:ext uri="{FF2B5EF4-FFF2-40B4-BE49-F238E27FC236}">
                <a16:creationId xmlns:a16="http://schemas.microsoft.com/office/drawing/2014/main" id="{F20A744F-B6C2-4CD5-A68D-6C51F6AFB262}"/>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itle 1">
            <a:extLst>
              <a:ext uri="{FF2B5EF4-FFF2-40B4-BE49-F238E27FC236}">
                <a16:creationId xmlns:a16="http://schemas.microsoft.com/office/drawing/2014/main" id="{6006FD2C-F79F-3B2F-B0FC-DFDF5B4992BD}"/>
              </a:ext>
            </a:extLst>
          </p:cNvPr>
          <p:cNvSpPr txBox="1">
            <a:spLocks/>
          </p:cNvSpPr>
          <p:nvPr/>
        </p:nvSpPr>
        <p:spPr bwMode="auto">
          <a:xfrm>
            <a:off x="971550" y="453569"/>
            <a:ext cx="7200900" cy="72165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400" b="0" i="0" kern="1200">
                <a:solidFill>
                  <a:srgbClr val="00BCBF"/>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dirty="0">
                <a:solidFill>
                  <a:schemeClr val="bg1"/>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The calls to action have been numerous…</a:t>
            </a:r>
          </a:p>
        </p:txBody>
      </p:sp>
      <p:pic>
        <p:nvPicPr>
          <p:cNvPr id="3" name="Picture 2">
            <a:extLst>
              <a:ext uri="{FF2B5EF4-FFF2-40B4-BE49-F238E27FC236}">
                <a16:creationId xmlns:a16="http://schemas.microsoft.com/office/drawing/2014/main" id="{AD77F19E-4BC7-7548-C0AF-90901CEA96C3}"/>
              </a:ext>
            </a:extLst>
          </p:cNvPr>
          <p:cNvPicPr>
            <a:picLocks noChangeAspect="1"/>
          </p:cNvPicPr>
          <p:nvPr/>
        </p:nvPicPr>
        <p:blipFill>
          <a:blip r:embed="rId3"/>
          <a:stretch>
            <a:fillRect/>
          </a:stretch>
        </p:blipFill>
        <p:spPr>
          <a:xfrm>
            <a:off x="863695" y="1654382"/>
            <a:ext cx="1630284" cy="2307057"/>
          </a:xfrm>
          <a:prstGeom prst="rect">
            <a:avLst/>
          </a:prstGeom>
          <a:effectLst>
            <a:outerShdw blurRad="317500" dist="76200" dir="5400000" algn="ctr" rotWithShape="0">
              <a:srgbClr val="000000">
                <a:alpha val="30000"/>
              </a:srgbClr>
            </a:outerShdw>
          </a:effectLst>
        </p:spPr>
      </p:pic>
      <p:pic>
        <p:nvPicPr>
          <p:cNvPr id="4" name="Picture 3">
            <a:extLst>
              <a:ext uri="{FF2B5EF4-FFF2-40B4-BE49-F238E27FC236}">
                <a16:creationId xmlns:a16="http://schemas.microsoft.com/office/drawing/2014/main" id="{11427676-C66E-2204-74B0-A0195C700591}"/>
              </a:ext>
            </a:extLst>
          </p:cNvPr>
          <p:cNvPicPr>
            <a:picLocks noChangeAspect="1"/>
          </p:cNvPicPr>
          <p:nvPr/>
        </p:nvPicPr>
        <p:blipFill>
          <a:blip r:embed="rId4"/>
          <a:srcRect/>
          <a:stretch/>
        </p:blipFill>
        <p:spPr>
          <a:xfrm>
            <a:off x="4721248" y="1654382"/>
            <a:ext cx="1630283" cy="2307057"/>
          </a:xfrm>
          <a:prstGeom prst="rect">
            <a:avLst/>
          </a:prstGeom>
          <a:effectLst>
            <a:outerShdw blurRad="317500" dist="76200" dir="5400000" algn="ctr" rotWithShape="0">
              <a:srgbClr val="000000">
                <a:alpha val="30000"/>
              </a:srgbClr>
            </a:outerShdw>
          </a:effectLst>
        </p:spPr>
      </p:pic>
      <p:pic>
        <p:nvPicPr>
          <p:cNvPr id="5" name="Picture 4">
            <a:extLst>
              <a:ext uri="{FF2B5EF4-FFF2-40B4-BE49-F238E27FC236}">
                <a16:creationId xmlns:a16="http://schemas.microsoft.com/office/drawing/2014/main" id="{AC2051DB-9658-028D-AE49-42C79B7BDBAF}"/>
              </a:ext>
            </a:extLst>
          </p:cNvPr>
          <p:cNvPicPr>
            <a:picLocks noChangeAspect="1"/>
          </p:cNvPicPr>
          <p:nvPr/>
        </p:nvPicPr>
        <p:blipFill>
          <a:blip r:embed="rId5"/>
          <a:srcRect/>
          <a:stretch/>
        </p:blipFill>
        <p:spPr>
          <a:xfrm>
            <a:off x="6650023" y="1654382"/>
            <a:ext cx="1630283" cy="2307057"/>
          </a:xfrm>
          <a:prstGeom prst="rect">
            <a:avLst/>
          </a:prstGeom>
          <a:effectLst>
            <a:outerShdw blurRad="317500" dist="76200" dir="5400000" algn="ctr" rotWithShape="0">
              <a:srgbClr val="000000">
                <a:alpha val="30000"/>
              </a:srgbClr>
            </a:outerShdw>
          </a:effectLst>
        </p:spPr>
      </p:pic>
      <p:pic>
        <p:nvPicPr>
          <p:cNvPr id="15" name="Picture 14">
            <a:extLst>
              <a:ext uri="{FF2B5EF4-FFF2-40B4-BE49-F238E27FC236}">
                <a16:creationId xmlns:a16="http://schemas.microsoft.com/office/drawing/2014/main" id="{546B61E3-9D00-6841-68EF-3FD0F173EA72}"/>
              </a:ext>
            </a:extLst>
          </p:cNvPr>
          <p:cNvPicPr>
            <a:picLocks noChangeAspect="1"/>
          </p:cNvPicPr>
          <p:nvPr/>
        </p:nvPicPr>
        <p:blipFill>
          <a:blip r:embed="rId6"/>
          <a:srcRect/>
          <a:stretch/>
        </p:blipFill>
        <p:spPr>
          <a:xfrm>
            <a:off x="2792472" y="1654382"/>
            <a:ext cx="1630283" cy="2307057"/>
          </a:xfrm>
          <a:prstGeom prst="rect">
            <a:avLst/>
          </a:prstGeom>
          <a:effectLst>
            <a:outerShdw blurRad="317500" dist="76200" dir="5400000" algn="ctr" rotWithShape="0">
              <a:srgbClr val="000000">
                <a:alpha val="30000"/>
              </a:srgbClr>
            </a:outerShdw>
          </a:effectLst>
        </p:spPr>
      </p:pic>
      <p:pic>
        <p:nvPicPr>
          <p:cNvPr id="8" name="Picture 7" descr="Graphical user interface, text, application&#10;&#10;Description automatically generated">
            <a:extLst>
              <a:ext uri="{FF2B5EF4-FFF2-40B4-BE49-F238E27FC236}">
                <a16:creationId xmlns:a16="http://schemas.microsoft.com/office/drawing/2014/main" id="{313E407A-DC4D-F716-2DA6-73A0070CE487}"/>
              </a:ext>
            </a:extLst>
          </p:cNvPr>
          <p:cNvPicPr>
            <a:picLocks noChangeAspect="1"/>
          </p:cNvPicPr>
          <p:nvPr/>
        </p:nvPicPr>
        <p:blipFill rotWithShape="1">
          <a:blip r:embed="rId7"/>
          <a:srcRect l="3734"/>
          <a:stretch/>
        </p:blipFill>
        <p:spPr>
          <a:xfrm>
            <a:off x="5713945" y="3398005"/>
            <a:ext cx="1601972" cy="2307057"/>
          </a:xfrm>
          <a:prstGeom prst="rect">
            <a:avLst/>
          </a:prstGeom>
          <a:effectLst>
            <a:outerShdw blurRad="317500" dist="76200" dir="5400000" algn="ctr" rotWithShape="0">
              <a:srgbClr val="000000">
                <a:alpha val="30000"/>
              </a:srgbClr>
            </a:outerShdw>
          </a:effectLst>
        </p:spPr>
      </p:pic>
      <p:pic>
        <p:nvPicPr>
          <p:cNvPr id="9" name="long term plan">
            <a:extLst>
              <a:ext uri="{FF2B5EF4-FFF2-40B4-BE49-F238E27FC236}">
                <a16:creationId xmlns:a16="http://schemas.microsoft.com/office/drawing/2014/main" id="{67EA70B6-4E16-A25C-49A0-14AAEA5A00B9}"/>
              </a:ext>
            </a:extLst>
          </p:cNvPr>
          <p:cNvPicPr>
            <a:picLocks noChangeAspect="1"/>
          </p:cNvPicPr>
          <p:nvPr/>
        </p:nvPicPr>
        <p:blipFill>
          <a:blip r:embed="rId8"/>
          <a:srcRect/>
          <a:stretch/>
        </p:blipFill>
        <p:spPr>
          <a:xfrm>
            <a:off x="1828083" y="3398004"/>
            <a:ext cx="1630283" cy="2307057"/>
          </a:xfrm>
          <a:prstGeom prst="rect">
            <a:avLst/>
          </a:prstGeom>
          <a:effectLst>
            <a:outerShdw blurRad="317500" dist="76200" dir="5400000" algn="ctr" rotWithShape="0">
              <a:srgbClr val="000000">
                <a:alpha val="30000"/>
              </a:srgbClr>
            </a:outerShdw>
          </a:effectLst>
        </p:spPr>
      </p:pic>
      <p:pic>
        <p:nvPicPr>
          <p:cNvPr id="10" name="Picture 9">
            <a:extLst>
              <a:ext uri="{FF2B5EF4-FFF2-40B4-BE49-F238E27FC236}">
                <a16:creationId xmlns:a16="http://schemas.microsoft.com/office/drawing/2014/main" id="{AFD5ED25-FEA4-101B-7E57-3E67412FE361}"/>
              </a:ext>
            </a:extLst>
          </p:cNvPr>
          <p:cNvPicPr>
            <a:picLocks noChangeAspect="1"/>
          </p:cNvPicPr>
          <p:nvPr/>
        </p:nvPicPr>
        <p:blipFill>
          <a:blip r:embed="rId9"/>
          <a:srcRect/>
          <a:stretch/>
        </p:blipFill>
        <p:spPr>
          <a:xfrm>
            <a:off x="3756859" y="3398004"/>
            <a:ext cx="1630283" cy="2307057"/>
          </a:xfrm>
          <a:prstGeom prst="rect">
            <a:avLst/>
          </a:prstGeom>
          <a:effectLst>
            <a:outerShdw blurRad="317500" dist="76200" dir="5400000" algn="ctr" rotWithShape="0">
              <a:srgbClr val="000000">
                <a:alpha val="30000"/>
              </a:srgbClr>
            </a:outerShdw>
          </a:effectLst>
        </p:spPr>
      </p:pic>
    </p:spTree>
    <p:extLst>
      <p:ext uri="{BB962C8B-B14F-4D97-AF65-F5344CB8AC3E}">
        <p14:creationId xmlns:p14="http://schemas.microsoft.com/office/powerpoint/2010/main" val="375799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6000"/>
                            </p:stCondLst>
                            <p:childTnLst>
                              <p:par>
                                <p:cTn id="29" presetID="10" presetClass="entr" presetSubtype="0" fill="hold" nodeType="afterEffect">
                                  <p:stCondLst>
                                    <p:cond delay="5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7000"/>
                            </p:stCondLst>
                            <p:childTnLst>
                              <p:par>
                                <p:cTn id="33" presetID="10" presetClass="entr" presetSubtype="0" fill="hold" nodeType="afterEffect">
                                  <p:stCondLst>
                                    <p:cond delay="5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BEC6BCE-2AC4-1ED3-3832-626BB7486C4A}"/>
              </a:ext>
            </a:extLst>
          </p:cNvPr>
          <p:cNvSpPr/>
          <p:nvPr/>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long term plan">
            <a:extLst>
              <a:ext uri="{FF2B5EF4-FFF2-40B4-BE49-F238E27FC236}">
                <a16:creationId xmlns:a16="http://schemas.microsoft.com/office/drawing/2014/main" id="{37FDD2E9-D5C7-6B18-B757-22074B3C48DE}"/>
              </a:ext>
            </a:extLst>
          </p:cNvPr>
          <p:cNvPicPr>
            <a:picLocks noChangeAspect="1"/>
          </p:cNvPicPr>
          <p:nvPr/>
        </p:nvPicPr>
        <p:blipFill>
          <a:blip r:embed="rId3"/>
          <a:srcRect/>
          <a:stretch/>
        </p:blipFill>
        <p:spPr>
          <a:xfrm rot="328416">
            <a:off x="5872681" y="2806138"/>
            <a:ext cx="2051585" cy="2903253"/>
          </a:xfrm>
          <a:prstGeom prst="rect">
            <a:avLst/>
          </a:prstGeom>
          <a:effectLst>
            <a:outerShdw blurRad="317500" dist="76200" dir="5400000" algn="ctr" rotWithShape="0">
              <a:srgbClr val="000000">
                <a:alpha val="30021"/>
              </a:srgbClr>
            </a:outerShdw>
          </a:effectLst>
        </p:spPr>
      </p:pic>
      <p:sp>
        <p:nvSpPr>
          <p:cNvPr id="4" name="Text Placeholder 3">
            <a:extLst>
              <a:ext uri="{FF2B5EF4-FFF2-40B4-BE49-F238E27FC236}">
                <a16:creationId xmlns:a16="http://schemas.microsoft.com/office/drawing/2014/main" id="{A32483DA-946F-9C45-7C5C-A10291824ECD}"/>
              </a:ext>
            </a:extLst>
          </p:cNvPr>
          <p:cNvSpPr>
            <a:spLocks noGrp="1"/>
          </p:cNvSpPr>
          <p:nvPr>
            <p:ph type="body" idx="12"/>
          </p:nvPr>
        </p:nvSpPr>
        <p:spPr>
          <a:xfrm>
            <a:off x="1463565" y="2536282"/>
            <a:ext cx="3108435" cy="469569"/>
          </a:xfrm>
        </p:spPr>
        <p:txBody>
          <a:bodyPr tIns="0" bIns="0" anchor="ctr"/>
          <a:lstStyle/>
          <a:p>
            <a:pPr marL="49213" indent="-41275">
              <a:lnSpc>
                <a:spcPts val="2600"/>
              </a:lnSpc>
              <a:spcBef>
                <a:spcPts val="2300"/>
              </a:spcBef>
              <a:spcAft>
                <a:spcPts val="2300"/>
              </a:spcAft>
              <a:buClr>
                <a:srgbClr val="00D5D9"/>
              </a:buClr>
              <a:buNone/>
            </a:pPr>
            <a:r>
              <a:rPr lang="en-US" sz="1700" dirty="0"/>
              <a:t>Inpatient  ▶︎ Discharge</a:t>
            </a:r>
          </a:p>
        </p:txBody>
      </p:sp>
      <p:sp>
        <p:nvSpPr>
          <p:cNvPr id="15" name="box">
            <a:extLst>
              <a:ext uri="{FF2B5EF4-FFF2-40B4-BE49-F238E27FC236}">
                <a16:creationId xmlns:a16="http://schemas.microsoft.com/office/drawing/2014/main" id="{71DA9816-9889-F6ED-AF88-513A038FE880}"/>
              </a:ext>
            </a:extLst>
          </p:cNvPr>
          <p:cNvSpPr txBox="1">
            <a:spLocks/>
          </p:cNvSpPr>
          <p:nvPr/>
        </p:nvSpPr>
        <p:spPr bwMode="auto">
          <a:xfrm>
            <a:off x="5268279" y="2495304"/>
            <a:ext cx="3191508" cy="3550599"/>
          </a:xfrm>
          <a:prstGeom prst="rect">
            <a:avLst/>
          </a:prstGeom>
          <a:solidFill>
            <a:schemeClr val="bg1"/>
          </a:solidFill>
          <a:ln w="9525">
            <a:noFill/>
            <a:miter lim="800000"/>
            <a:headEnd/>
            <a:tailEnd/>
          </a:ln>
          <a:effectLst>
            <a:outerShdw blurRad="444500" dist="63500" dir="5400000" algn="ctr" rotWithShape="0">
              <a:srgbClr val="022A2A">
                <a:alpha val="25000"/>
              </a:srgbClr>
            </a:outerShdw>
          </a:effectLst>
        </p:spPr>
        <p:txBody>
          <a:bodyPr vert="horz" wrap="square" lIns="180000" tIns="180000" rIns="180000" bIns="18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100"/>
              </a:lnSpc>
              <a:spcBef>
                <a:spcPts val="400"/>
              </a:spcBef>
              <a:spcAft>
                <a:spcPts val="400"/>
              </a:spcAft>
              <a:buClr>
                <a:srgbClr val="41B6E6"/>
              </a:buClr>
            </a:pPr>
            <a:r>
              <a:rPr lang="en-US" sz="1600" b="1" dirty="0">
                <a:solidFill>
                  <a:srgbClr val="005EB8"/>
                </a:solidFill>
                <a:latin typeface="Arial" panose="020B0604020202020204" pitchFamily="34" charset="0"/>
                <a:cs typeface="Arial" panose="020B0604020202020204" pitchFamily="34" charset="0"/>
              </a:rPr>
              <a:t>Systematic identification </a:t>
            </a:r>
            <a:br>
              <a:rPr lang="en-US" sz="1600" b="1" dirty="0">
                <a:solidFill>
                  <a:srgbClr val="005EB8"/>
                </a:solidFill>
                <a:latin typeface="Arial" panose="020B0604020202020204" pitchFamily="34" charset="0"/>
                <a:cs typeface="Arial" panose="020B0604020202020204" pitchFamily="34" charset="0"/>
              </a:rPr>
            </a:br>
            <a:r>
              <a:rPr lang="en-US" sz="1600" b="1" dirty="0">
                <a:solidFill>
                  <a:srgbClr val="005EB8"/>
                </a:solidFill>
                <a:latin typeface="Arial" panose="020B0604020202020204" pitchFamily="34" charset="0"/>
                <a:cs typeface="Arial" panose="020B0604020202020204" pitchFamily="34" charset="0"/>
              </a:rPr>
              <a:t>of smokers</a:t>
            </a:r>
          </a:p>
          <a:p>
            <a:pPr>
              <a:lnSpc>
                <a:spcPts val="2100"/>
              </a:lnSpc>
              <a:spcBef>
                <a:spcPts val="400"/>
              </a:spcBef>
              <a:spcAft>
                <a:spcPts val="400"/>
              </a:spcAft>
              <a:buClr>
                <a:srgbClr val="41B6E6"/>
              </a:buClr>
            </a:pPr>
            <a:r>
              <a:rPr lang="en-US" sz="1600" b="1" dirty="0">
                <a:solidFill>
                  <a:srgbClr val="005EB8"/>
                </a:solidFill>
                <a:latin typeface="Arial" panose="020B0604020202020204" pitchFamily="34" charset="0"/>
                <a:cs typeface="Arial" panose="020B0604020202020204" pitchFamily="34" charset="0"/>
              </a:rPr>
              <a:t>VBA and opt-out referral </a:t>
            </a:r>
            <a:br>
              <a:rPr lang="en-US" sz="1600" b="1" dirty="0">
                <a:solidFill>
                  <a:srgbClr val="005EB8"/>
                </a:solidFill>
                <a:latin typeface="Arial" panose="020B0604020202020204" pitchFamily="34" charset="0"/>
                <a:cs typeface="Arial" panose="020B0604020202020204" pitchFamily="34" charset="0"/>
              </a:rPr>
            </a:br>
            <a:r>
              <a:rPr lang="en-US" sz="1600" b="1" dirty="0">
                <a:solidFill>
                  <a:srgbClr val="005EB8"/>
                </a:solidFill>
                <a:latin typeface="Arial" panose="020B0604020202020204" pitchFamily="34" charset="0"/>
                <a:cs typeface="Arial" panose="020B0604020202020204" pitchFamily="34" charset="0"/>
              </a:rPr>
              <a:t>to specialty service </a:t>
            </a:r>
          </a:p>
          <a:p>
            <a:pPr>
              <a:lnSpc>
                <a:spcPts val="2100"/>
              </a:lnSpc>
              <a:spcBef>
                <a:spcPts val="400"/>
              </a:spcBef>
              <a:spcAft>
                <a:spcPts val="400"/>
              </a:spcAft>
              <a:buClr>
                <a:srgbClr val="41B6E6"/>
              </a:buClr>
            </a:pPr>
            <a:r>
              <a:rPr lang="en-US" sz="1600" b="1" dirty="0">
                <a:solidFill>
                  <a:srgbClr val="005EB8"/>
                </a:solidFill>
                <a:latin typeface="Arial" panose="020B0604020202020204" pitchFamily="34" charset="0"/>
                <a:cs typeface="Arial" panose="020B0604020202020204" pitchFamily="34" charset="0"/>
              </a:rPr>
              <a:t>Specialist bespoke</a:t>
            </a:r>
            <a:br>
              <a:rPr lang="en-US" sz="1600" b="1" dirty="0">
                <a:solidFill>
                  <a:srgbClr val="005EB8"/>
                </a:solidFill>
                <a:latin typeface="Arial" panose="020B0604020202020204" pitchFamily="34" charset="0"/>
                <a:cs typeface="Arial" panose="020B0604020202020204" pitchFamily="34" charset="0"/>
              </a:rPr>
            </a:br>
            <a:r>
              <a:rPr lang="en-US" sz="1600" b="1" dirty="0">
                <a:solidFill>
                  <a:srgbClr val="005EB8"/>
                </a:solidFill>
                <a:latin typeface="Arial" panose="020B0604020202020204" pitchFamily="34" charset="0"/>
                <a:cs typeface="Arial" panose="020B0604020202020204" pitchFamily="34" charset="0"/>
              </a:rPr>
              <a:t>tobacco treatment</a:t>
            </a:r>
          </a:p>
          <a:p>
            <a:pPr>
              <a:lnSpc>
                <a:spcPts val="2100"/>
              </a:lnSpc>
              <a:spcBef>
                <a:spcPts val="400"/>
              </a:spcBef>
              <a:spcAft>
                <a:spcPts val="400"/>
              </a:spcAft>
              <a:buClr>
                <a:srgbClr val="41B6E6"/>
              </a:buClr>
            </a:pPr>
            <a:r>
              <a:rPr lang="en-US" sz="1600" b="1" dirty="0">
                <a:solidFill>
                  <a:srgbClr val="005EB8"/>
                </a:solidFill>
                <a:latin typeface="Arial" panose="020B0604020202020204" pitchFamily="34" charset="0"/>
                <a:cs typeface="Arial" panose="020B0604020202020204" pitchFamily="34" charset="0"/>
              </a:rPr>
              <a:t>Support for </a:t>
            </a:r>
            <a:br>
              <a:rPr lang="en-US" sz="1600" b="1" dirty="0">
                <a:solidFill>
                  <a:srgbClr val="005EB8"/>
                </a:solidFill>
                <a:latin typeface="Arial" panose="020B0604020202020204" pitchFamily="34" charset="0"/>
                <a:cs typeface="Arial" panose="020B0604020202020204" pitchFamily="34" charset="0"/>
              </a:rPr>
            </a:br>
            <a:r>
              <a:rPr lang="en-US" sz="1600" b="1" dirty="0">
                <a:solidFill>
                  <a:srgbClr val="005EB8"/>
                </a:solidFill>
                <a:latin typeface="Arial" panose="020B0604020202020204" pitchFamily="34" charset="0"/>
                <a:cs typeface="Arial" panose="020B0604020202020204" pitchFamily="34" charset="0"/>
              </a:rPr>
              <a:t>family members / </a:t>
            </a:r>
            <a:r>
              <a:rPr lang="en-US" sz="1600" b="1" dirty="0" err="1">
                <a:solidFill>
                  <a:srgbClr val="005EB8"/>
                </a:solidFill>
                <a:latin typeface="Arial" panose="020B0604020202020204" pitchFamily="34" charset="0"/>
                <a:cs typeface="Arial" panose="020B0604020202020204" pitchFamily="34" charset="0"/>
              </a:rPr>
              <a:t>carer</a:t>
            </a:r>
            <a:r>
              <a:rPr lang="en-US" sz="1600" b="1" dirty="0">
                <a:solidFill>
                  <a:srgbClr val="005EB8"/>
                </a:solidFill>
                <a:latin typeface="Arial" panose="020B0604020202020204" pitchFamily="34" charset="0"/>
                <a:cs typeface="Arial" panose="020B0604020202020204" pitchFamily="34" charset="0"/>
              </a:rPr>
              <a:t> </a:t>
            </a:r>
            <a:br>
              <a:rPr lang="en-US" sz="1600" b="1" dirty="0">
                <a:solidFill>
                  <a:srgbClr val="005EB8"/>
                </a:solidFill>
                <a:latin typeface="Arial" panose="020B0604020202020204" pitchFamily="34" charset="0"/>
                <a:cs typeface="Arial" panose="020B0604020202020204" pitchFamily="34" charset="0"/>
              </a:rPr>
            </a:br>
            <a:r>
              <a:rPr lang="en-US" sz="1500" dirty="0">
                <a:solidFill>
                  <a:srgbClr val="005EB8"/>
                </a:solidFill>
                <a:latin typeface="Arial" panose="020B0604020202020204" pitchFamily="34" charset="0"/>
                <a:cs typeface="Arial" panose="020B0604020202020204" pitchFamily="34" charset="0"/>
              </a:rPr>
              <a:t>(locally determined)</a:t>
            </a:r>
            <a:r>
              <a:rPr lang="en-US" sz="1600" dirty="0">
                <a:solidFill>
                  <a:srgbClr val="005EB8"/>
                </a:solidFill>
                <a:latin typeface="Arial" panose="020B0604020202020204" pitchFamily="34" charset="0"/>
                <a:cs typeface="Arial" panose="020B0604020202020204" pitchFamily="34" charset="0"/>
              </a:rPr>
              <a:t> </a:t>
            </a:r>
          </a:p>
          <a:p>
            <a:pPr marL="0" indent="0" algn="ctr">
              <a:lnSpc>
                <a:spcPts val="2100"/>
              </a:lnSpc>
              <a:spcBef>
                <a:spcPts val="400"/>
              </a:spcBef>
              <a:spcAft>
                <a:spcPts val="400"/>
              </a:spcAft>
              <a:buClr>
                <a:srgbClr val="41B6E6"/>
              </a:buClr>
              <a:buNone/>
            </a:pPr>
            <a:r>
              <a:rPr lang="en-US" sz="1600" b="1" dirty="0">
                <a:solidFill>
                  <a:srgbClr val="005EB8"/>
                </a:solidFill>
                <a:latin typeface="Arial" panose="020B0604020202020204" pitchFamily="34" charset="0"/>
                <a:cs typeface="Arial" panose="020B0604020202020204" pitchFamily="34" charset="0"/>
              </a:rPr>
              <a:t>REPEAT OFTEN</a:t>
            </a:r>
          </a:p>
        </p:txBody>
      </p:sp>
      <p:sp>
        <p:nvSpPr>
          <p:cNvPr id="35" name="ASK">
            <a:extLst>
              <a:ext uri="{FF2B5EF4-FFF2-40B4-BE49-F238E27FC236}">
                <a16:creationId xmlns:a16="http://schemas.microsoft.com/office/drawing/2014/main" id="{B87A1129-83C3-8A64-A725-0ABA114EA0BF}"/>
              </a:ext>
            </a:extLst>
          </p:cNvPr>
          <p:cNvSpPr/>
          <p:nvPr/>
        </p:nvSpPr>
        <p:spPr>
          <a:xfrm>
            <a:off x="690312" y="5458620"/>
            <a:ext cx="978805" cy="587283"/>
          </a:xfrm>
          <a:custGeom>
            <a:avLst/>
            <a:gdLst>
              <a:gd name="connsiteX0" fmla="*/ 0 w 978805"/>
              <a:gd name="connsiteY0" fmla="*/ 58728 h 587283"/>
              <a:gd name="connsiteX1" fmla="*/ 58728 w 978805"/>
              <a:gd name="connsiteY1" fmla="*/ 0 h 587283"/>
              <a:gd name="connsiteX2" fmla="*/ 920077 w 978805"/>
              <a:gd name="connsiteY2" fmla="*/ 0 h 587283"/>
              <a:gd name="connsiteX3" fmla="*/ 978805 w 978805"/>
              <a:gd name="connsiteY3" fmla="*/ 58728 h 587283"/>
              <a:gd name="connsiteX4" fmla="*/ 978805 w 978805"/>
              <a:gd name="connsiteY4" fmla="*/ 528555 h 587283"/>
              <a:gd name="connsiteX5" fmla="*/ 920077 w 978805"/>
              <a:gd name="connsiteY5" fmla="*/ 587283 h 587283"/>
              <a:gd name="connsiteX6" fmla="*/ 58728 w 978805"/>
              <a:gd name="connsiteY6" fmla="*/ 587283 h 587283"/>
              <a:gd name="connsiteX7" fmla="*/ 0 w 978805"/>
              <a:gd name="connsiteY7" fmla="*/ 528555 h 587283"/>
              <a:gd name="connsiteX8" fmla="*/ 0 w 978805"/>
              <a:gd name="connsiteY8" fmla="*/ 58728 h 58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8805" h="587283">
                <a:moveTo>
                  <a:pt x="0" y="58728"/>
                </a:moveTo>
                <a:cubicBezTo>
                  <a:pt x="0" y="26293"/>
                  <a:pt x="26293" y="0"/>
                  <a:pt x="58728" y="0"/>
                </a:cubicBezTo>
                <a:lnTo>
                  <a:pt x="920077" y="0"/>
                </a:lnTo>
                <a:cubicBezTo>
                  <a:pt x="952512" y="0"/>
                  <a:pt x="978805" y="26293"/>
                  <a:pt x="978805" y="58728"/>
                </a:cubicBezTo>
                <a:lnTo>
                  <a:pt x="978805" y="528555"/>
                </a:lnTo>
                <a:cubicBezTo>
                  <a:pt x="978805" y="560990"/>
                  <a:pt x="952512" y="587283"/>
                  <a:pt x="920077" y="587283"/>
                </a:cubicBezTo>
                <a:lnTo>
                  <a:pt x="58728" y="587283"/>
                </a:lnTo>
                <a:cubicBezTo>
                  <a:pt x="26293" y="587283"/>
                  <a:pt x="0" y="560990"/>
                  <a:pt x="0" y="528555"/>
                </a:cubicBezTo>
                <a:lnTo>
                  <a:pt x="0" y="58728"/>
                </a:lnTo>
                <a:close/>
              </a:path>
            </a:pathLst>
          </a:custGeom>
          <a:solidFill>
            <a:srgbClr val="005EB8"/>
          </a:solidFill>
          <a:ln>
            <a:noFill/>
          </a:ln>
          <a:effectLst/>
        </p:spPr>
        <p:style>
          <a:lnRef idx="3">
            <a:scrgbClr r="0" g="0" b="0"/>
          </a:lnRef>
          <a:fillRef idx="1">
            <a:scrgbClr r="0" g="0" b="0"/>
          </a:fillRef>
          <a:effectRef idx="1">
            <a:scrgbClr r="0" g="0" b="0"/>
          </a:effectRef>
          <a:fontRef idx="minor">
            <a:schemeClr val="lt1"/>
          </a:fontRef>
        </p:style>
        <p:txBody>
          <a:bodyPr spcFirstLastPara="0" vert="horz" wrap="square" lIns="74351" tIns="74351" rIns="74351" bIns="74351"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chemeClr val="bg1"/>
                </a:solidFill>
                <a:latin typeface="Arial" panose="020B0604020202020204" pitchFamily="34" charset="0"/>
                <a:cs typeface="Arial" panose="020B0604020202020204" pitchFamily="34" charset="0"/>
              </a:rPr>
              <a:t>ASK</a:t>
            </a:r>
          </a:p>
        </p:txBody>
      </p:sp>
      <p:sp>
        <p:nvSpPr>
          <p:cNvPr id="36" name="arrow 1">
            <a:extLst>
              <a:ext uri="{FF2B5EF4-FFF2-40B4-BE49-F238E27FC236}">
                <a16:creationId xmlns:a16="http://schemas.microsoft.com/office/drawing/2014/main" id="{C37C8BC3-A215-3582-9A47-EA940A8EAD4C}"/>
              </a:ext>
            </a:extLst>
          </p:cNvPr>
          <p:cNvSpPr/>
          <p:nvPr/>
        </p:nvSpPr>
        <p:spPr>
          <a:xfrm>
            <a:off x="1766998" y="5630890"/>
            <a:ext cx="207506" cy="242743"/>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chemeClr val="tx1">
              <a:lumMod val="40000"/>
              <a:lumOff val="60000"/>
            </a:schemeClr>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7" name="ADVISE">
            <a:extLst>
              <a:ext uri="{FF2B5EF4-FFF2-40B4-BE49-F238E27FC236}">
                <a16:creationId xmlns:a16="http://schemas.microsoft.com/office/drawing/2014/main" id="{B2769349-F09A-4E8C-4DD6-2789A24808AA}"/>
              </a:ext>
            </a:extLst>
          </p:cNvPr>
          <p:cNvSpPr/>
          <p:nvPr/>
        </p:nvSpPr>
        <p:spPr>
          <a:xfrm>
            <a:off x="2060639" y="5458620"/>
            <a:ext cx="978805" cy="587283"/>
          </a:xfrm>
          <a:custGeom>
            <a:avLst/>
            <a:gdLst>
              <a:gd name="connsiteX0" fmla="*/ 0 w 978805"/>
              <a:gd name="connsiteY0" fmla="*/ 58728 h 587283"/>
              <a:gd name="connsiteX1" fmla="*/ 58728 w 978805"/>
              <a:gd name="connsiteY1" fmla="*/ 0 h 587283"/>
              <a:gd name="connsiteX2" fmla="*/ 920077 w 978805"/>
              <a:gd name="connsiteY2" fmla="*/ 0 h 587283"/>
              <a:gd name="connsiteX3" fmla="*/ 978805 w 978805"/>
              <a:gd name="connsiteY3" fmla="*/ 58728 h 587283"/>
              <a:gd name="connsiteX4" fmla="*/ 978805 w 978805"/>
              <a:gd name="connsiteY4" fmla="*/ 528555 h 587283"/>
              <a:gd name="connsiteX5" fmla="*/ 920077 w 978805"/>
              <a:gd name="connsiteY5" fmla="*/ 587283 h 587283"/>
              <a:gd name="connsiteX6" fmla="*/ 58728 w 978805"/>
              <a:gd name="connsiteY6" fmla="*/ 587283 h 587283"/>
              <a:gd name="connsiteX7" fmla="*/ 0 w 978805"/>
              <a:gd name="connsiteY7" fmla="*/ 528555 h 587283"/>
              <a:gd name="connsiteX8" fmla="*/ 0 w 978805"/>
              <a:gd name="connsiteY8" fmla="*/ 58728 h 58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8805" h="587283">
                <a:moveTo>
                  <a:pt x="0" y="58728"/>
                </a:moveTo>
                <a:cubicBezTo>
                  <a:pt x="0" y="26293"/>
                  <a:pt x="26293" y="0"/>
                  <a:pt x="58728" y="0"/>
                </a:cubicBezTo>
                <a:lnTo>
                  <a:pt x="920077" y="0"/>
                </a:lnTo>
                <a:cubicBezTo>
                  <a:pt x="952512" y="0"/>
                  <a:pt x="978805" y="26293"/>
                  <a:pt x="978805" y="58728"/>
                </a:cubicBezTo>
                <a:lnTo>
                  <a:pt x="978805" y="528555"/>
                </a:lnTo>
                <a:cubicBezTo>
                  <a:pt x="978805" y="560990"/>
                  <a:pt x="952512" y="587283"/>
                  <a:pt x="920077" y="587283"/>
                </a:cubicBezTo>
                <a:lnTo>
                  <a:pt x="58728" y="587283"/>
                </a:lnTo>
                <a:cubicBezTo>
                  <a:pt x="26293" y="587283"/>
                  <a:pt x="0" y="560990"/>
                  <a:pt x="0" y="528555"/>
                </a:cubicBezTo>
                <a:lnTo>
                  <a:pt x="0" y="58728"/>
                </a:lnTo>
                <a:close/>
              </a:path>
            </a:pathLst>
          </a:custGeom>
          <a:solidFill>
            <a:srgbClr val="005EB8"/>
          </a:solidFill>
          <a:ln>
            <a:noFill/>
          </a:ln>
          <a:effectLst/>
        </p:spPr>
        <p:style>
          <a:lnRef idx="3">
            <a:scrgbClr r="0" g="0" b="0"/>
          </a:lnRef>
          <a:fillRef idx="1">
            <a:scrgbClr r="0" g="0" b="0"/>
          </a:fillRef>
          <a:effectRef idx="1">
            <a:scrgbClr r="0" g="0" b="0"/>
          </a:effectRef>
          <a:fontRef idx="minor">
            <a:schemeClr val="lt1"/>
          </a:fontRef>
        </p:style>
        <p:txBody>
          <a:bodyPr spcFirstLastPara="0" vert="horz" wrap="square" lIns="74351" tIns="74351" rIns="74351" bIns="74351"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chemeClr val="bg1"/>
                </a:solidFill>
                <a:latin typeface="Arial" panose="020B0604020202020204" pitchFamily="34" charset="0"/>
                <a:cs typeface="Arial" panose="020B0604020202020204" pitchFamily="34" charset="0"/>
              </a:rPr>
              <a:t>ADVISE</a:t>
            </a:r>
          </a:p>
        </p:txBody>
      </p:sp>
      <p:sp>
        <p:nvSpPr>
          <p:cNvPr id="38" name="arrow 2">
            <a:extLst>
              <a:ext uri="{FF2B5EF4-FFF2-40B4-BE49-F238E27FC236}">
                <a16:creationId xmlns:a16="http://schemas.microsoft.com/office/drawing/2014/main" id="{AD3E01C4-4057-C038-CE82-F7B1F3175711}"/>
              </a:ext>
            </a:extLst>
          </p:cNvPr>
          <p:cNvSpPr/>
          <p:nvPr/>
        </p:nvSpPr>
        <p:spPr>
          <a:xfrm>
            <a:off x="3137325" y="5630890"/>
            <a:ext cx="207506" cy="242743"/>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chemeClr val="tx1">
              <a:lumMod val="40000"/>
              <a:lumOff val="60000"/>
            </a:schemeClr>
          </a:solidFill>
          <a:effectLst/>
        </p:spPr>
        <p:style>
          <a:lnRef idx="0">
            <a:schemeClr val="accent3">
              <a:shade val="90000"/>
              <a:hueOff val="864263"/>
              <a:satOff val="-89962"/>
              <a:lumOff val="55613"/>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9" name="ACT">
            <a:extLst>
              <a:ext uri="{FF2B5EF4-FFF2-40B4-BE49-F238E27FC236}">
                <a16:creationId xmlns:a16="http://schemas.microsoft.com/office/drawing/2014/main" id="{686E1B40-2026-4BF3-F495-1C014324D73A}"/>
              </a:ext>
            </a:extLst>
          </p:cNvPr>
          <p:cNvSpPr/>
          <p:nvPr/>
        </p:nvSpPr>
        <p:spPr>
          <a:xfrm>
            <a:off x="3430967" y="5458620"/>
            <a:ext cx="978805" cy="587283"/>
          </a:xfrm>
          <a:custGeom>
            <a:avLst/>
            <a:gdLst>
              <a:gd name="connsiteX0" fmla="*/ 0 w 978805"/>
              <a:gd name="connsiteY0" fmla="*/ 58728 h 587283"/>
              <a:gd name="connsiteX1" fmla="*/ 58728 w 978805"/>
              <a:gd name="connsiteY1" fmla="*/ 0 h 587283"/>
              <a:gd name="connsiteX2" fmla="*/ 920077 w 978805"/>
              <a:gd name="connsiteY2" fmla="*/ 0 h 587283"/>
              <a:gd name="connsiteX3" fmla="*/ 978805 w 978805"/>
              <a:gd name="connsiteY3" fmla="*/ 58728 h 587283"/>
              <a:gd name="connsiteX4" fmla="*/ 978805 w 978805"/>
              <a:gd name="connsiteY4" fmla="*/ 528555 h 587283"/>
              <a:gd name="connsiteX5" fmla="*/ 920077 w 978805"/>
              <a:gd name="connsiteY5" fmla="*/ 587283 h 587283"/>
              <a:gd name="connsiteX6" fmla="*/ 58728 w 978805"/>
              <a:gd name="connsiteY6" fmla="*/ 587283 h 587283"/>
              <a:gd name="connsiteX7" fmla="*/ 0 w 978805"/>
              <a:gd name="connsiteY7" fmla="*/ 528555 h 587283"/>
              <a:gd name="connsiteX8" fmla="*/ 0 w 978805"/>
              <a:gd name="connsiteY8" fmla="*/ 58728 h 58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8805" h="587283">
                <a:moveTo>
                  <a:pt x="0" y="58728"/>
                </a:moveTo>
                <a:cubicBezTo>
                  <a:pt x="0" y="26293"/>
                  <a:pt x="26293" y="0"/>
                  <a:pt x="58728" y="0"/>
                </a:cubicBezTo>
                <a:lnTo>
                  <a:pt x="920077" y="0"/>
                </a:lnTo>
                <a:cubicBezTo>
                  <a:pt x="952512" y="0"/>
                  <a:pt x="978805" y="26293"/>
                  <a:pt x="978805" y="58728"/>
                </a:cubicBezTo>
                <a:lnTo>
                  <a:pt x="978805" y="528555"/>
                </a:lnTo>
                <a:cubicBezTo>
                  <a:pt x="978805" y="560990"/>
                  <a:pt x="952512" y="587283"/>
                  <a:pt x="920077" y="587283"/>
                </a:cubicBezTo>
                <a:lnTo>
                  <a:pt x="58728" y="587283"/>
                </a:lnTo>
                <a:cubicBezTo>
                  <a:pt x="26293" y="587283"/>
                  <a:pt x="0" y="560990"/>
                  <a:pt x="0" y="528555"/>
                </a:cubicBezTo>
                <a:lnTo>
                  <a:pt x="0" y="58728"/>
                </a:lnTo>
                <a:close/>
              </a:path>
            </a:pathLst>
          </a:custGeom>
          <a:solidFill>
            <a:srgbClr val="005EB8"/>
          </a:solidFill>
          <a:ln>
            <a:noFill/>
          </a:ln>
          <a:effectLst/>
        </p:spPr>
        <p:style>
          <a:lnRef idx="3">
            <a:scrgbClr r="0" g="0" b="0"/>
          </a:lnRef>
          <a:fillRef idx="1">
            <a:scrgbClr r="0" g="0" b="0"/>
          </a:fillRef>
          <a:effectRef idx="1">
            <a:scrgbClr r="0" g="0" b="0"/>
          </a:effectRef>
          <a:fontRef idx="minor">
            <a:schemeClr val="lt1"/>
          </a:fontRef>
        </p:style>
        <p:txBody>
          <a:bodyPr spcFirstLastPara="0" vert="horz" wrap="square" lIns="74351" tIns="74351" rIns="74351" bIns="74351"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chemeClr val="bg1"/>
                </a:solidFill>
                <a:latin typeface="Arial" panose="020B0604020202020204" pitchFamily="34" charset="0"/>
                <a:cs typeface="Arial" panose="020B0604020202020204" pitchFamily="34" charset="0"/>
              </a:rPr>
              <a:t>ACT</a:t>
            </a:r>
          </a:p>
        </p:txBody>
      </p:sp>
      <p:sp>
        <p:nvSpPr>
          <p:cNvPr id="24" name="Text Placeholder 3">
            <a:extLst>
              <a:ext uri="{FF2B5EF4-FFF2-40B4-BE49-F238E27FC236}">
                <a16:creationId xmlns:a16="http://schemas.microsoft.com/office/drawing/2014/main" id="{5B6ADD0E-6301-444C-7F4F-C5B0EBE2084D}"/>
              </a:ext>
            </a:extLst>
          </p:cNvPr>
          <p:cNvSpPr txBox="1">
            <a:spLocks/>
          </p:cNvSpPr>
          <p:nvPr/>
        </p:nvSpPr>
        <p:spPr bwMode="auto">
          <a:xfrm>
            <a:off x="1463565" y="3397023"/>
            <a:ext cx="3108435" cy="469569"/>
          </a:xfrm>
          <a:prstGeom prst="rect">
            <a:avLst/>
          </a:prstGeom>
          <a:noFill/>
          <a:ln w="9525">
            <a:noFill/>
            <a:miter lim="800000"/>
            <a:headEnd/>
            <a:tailEnd/>
          </a:ln>
        </p:spPr>
        <p:txBody>
          <a:bodyPr vert="horz" wrap="square" lIns="91440" tIns="0" rIns="9144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0"/>
              </a:spcBef>
              <a:spcAft>
                <a:spcPts val="0"/>
              </a:spcAft>
              <a:buClr>
                <a:srgbClr val="00D5D9"/>
              </a:buClr>
              <a:buFont typeface="Lucida Grande" panose="020B0600040502020204" pitchFamily="34" charset="0"/>
              <a:buNone/>
            </a:pPr>
            <a:r>
              <a:rPr lang="en-US" sz="1700" dirty="0">
                <a:latin typeface="Arial" panose="020B0604020202020204" pitchFamily="34" charset="0"/>
                <a:cs typeface="Arial" panose="020B0604020202020204" pitchFamily="34" charset="0"/>
              </a:rPr>
              <a:t>Community mental health</a:t>
            </a:r>
          </a:p>
        </p:txBody>
      </p:sp>
      <p:sp>
        <p:nvSpPr>
          <p:cNvPr id="25" name="Text Placeholder 3">
            <a:extLst>
              <a:ext uri="{FF2B5EF4-FFF2-40B4-BE49-F238E27FC236}">
                <a16:creationId xmlns:a16="http://schemas.microsoft.com/office/drawing/2014/main" id="{B449B815-FB37-97AA-197A-DBE81D122D23}"/>
              </a:ext>
            </a:extLst>
          </p:cNvPr>
          <p:cNvSpPr txBox="1">
            <a:spLocks/>
          </p:cNvSpPr>
          <p:nvPr/>
        </p:nvSpPr>
        <p:spPr bwMode="auto">
          <a:xfrm>
            <a:off x="1463565" y="4257765"/>
            <a:ext cx="3108435" cy="469569"/>
          </a:xfrm>
          <a:prstGeom prst="rect">
            <a:avLst/>
          </a:prstGeom>
          <a:noFill/>
          <a:ln w="9525">
            <a:noFill/>
            <a:miter lim="800000"/>
            <a:headEnd/>
            <a:tailEnd/>
          </a:ln>
        </p:spPr>
        <p:txBody>
          <a:bodyPr vert="horz" wrap="square" lIns="91440" tIns="0" rIns="9144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0"/>
              </a:spcBef>
              <a:spcAft>
                <a:spcPts val="0"/>
              </a:spcAft>
              <a:buClr>
                <a:srgbClr val="00D5D9"/>
              </a:buClr>
              <a:buFont typeface="Lucida Grande" panose="020B0600040502020204" pitchFamily="34" charset="0"/>
              <a:buNone/>
            </a:pPr>
            <a:r>
              <a:rPr lang="en-US" sz="1700" dirty="0">
                <a:latin typeface="Arial" panose="020B0604020202020204" pitchFamily="34" charset="0"/>
                <a:cs typeface="Arial" panose="020B0604020202020204" pitchFamily="34" charset="0"/>
              </a:rPr>
              <a:t>Primary care health checks</a:t>
            </a:r>
          </a:p>
        </p:txBody>
      </p:sp>
      <p:grpSp>
        <p:nvGrpSpPr>
          <p:cNvPr id="31" name="inpatient icon">
            <a:extLst>
              <a:ext uri="{FF2B5EF4-FFF2-40B4-BE49-F238E27FC236}">
                <a16:creationId xmlns:a16="http://schemas.microsoft.com/office/drawing/2014/main" id="{BC2F6DB8-9DF0-C753-3F2B-86E461CB429F}"/>
              </a:ext>
            </a:extLst>
          </p:cNvPr>
          <p:cNvGrpSpPr/>
          <p:nvPr/>
        </p:nvGrpSpPr>
        <p:grpSpPr>
          <a:xfrm>
            <a:off x="653457" y="2409281"/>
            <a:ext cx="723570" cy="723570"/>
            <a:chOff x="620205" y="2153301"/>
            <a:chExt cx="723570" cy="723570"/>
          </a:xfrm>
        </p:grpSpPr>
        <p:sp>
          <p:nvSpPr>
            <p:cNvPr id="19" name="Oval 18">
              <a:extLst>
                <a:ext uri="{FF2B5EF4-FFF2-40B4-BE49-F238E27FC236}">
                  <a16:creationId xmlns:a16="http://schemas.microsoft.com/office/drawing/2014/main" id="{94AA0476-3A39-ACB3-3B6E-3DC74B899389}"/>
                </a:ext>
              </a:extLst>
            </p:cNvPr>
            <p:cNvSpPr/>
            <p:nvPr/>
          </p:nvSpPr>
          <p:spPr bwMode="auto">
            <a:xfrm>
              <a:off x="620205" y="2153301"/>
              <a:ext cx="723570" cy="723570"/>
            </a:xfrm>
            <a:prstGeom prst="ellipse">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9" name="Graphic 8" descr="Hospital with solid fill">
              <a:extLst>
                <a:ext uri="{FF2B5EF4-FFF2-40B4-BE49-F238E27FC236}">
                  <a16:creationId xmlns:a16="http://schemas.microsoft.com/office/drawing/2014/main" id="{84EC6E7C-43A5-4633-2F6B-5B56BE50AC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1877" y="2227996"/>
              <a:ext cx="500226" cy="500226"/>
            </a:xfrm>
            <a:prstGeom prst="rect">
              <a:avLst/>
            </a:prstGeom>
          </p:spPr>
        </p:pic>
      </p:grpSp>
      <p:grpSp>
        <p:nvGrpSpPr>
          <p:cNvPr id="32" name="community icon">
            <a:extLst>
              <a:ext uri="{FF2B5EF4-FFF2-40B4-BE49-F238E27FC236}">
                <a16:creationId xmlns:a16="http://schemas.microsoft.com/office/drawing/2014/main" id="{01927DC3-E902-A329-AE95-91DCB7C55F3B}"/>
              </a:ext>
            </a:extLst>
          </p:cNvPr>
          <p:cNvGrpSpPr/>
          <p:nvPr/>
        </p:nvGrpSpPr>
        <p:grpSpPr>
          <a:xfrm>
            <a:off x="653457" y="3270022"/>
            <a:ext cx="723570" cy="723570"/>
            <a:chOff x="620205" y="3095731"/>
            <a:chExt cx="723570" cy="723570"/>
          </a:xfrm>
        </p:grpSpPr>
        <p:sp>
          <p:nvSpPr>
            <p:cNvPr id="21" name="Oval 20">
              <a:extLst>
                <a:ext uri="{FF2B5EF4-FFF2-40B4-BE49-F238E27FC236}">
                  <a16:creationId xmlns:a16="http://schemas.microsoft.com/office/drawing/2014/main" id="{8337207B-3A9B-53D8-5807-77D06C310531}"/>
                </a:ext>
              </a:extLst>
            </p:cNvPr>
            <p:cNvSpPr/>
            <p:nvPr/>
          </p:nvSpPr>
          <p:spPr bwMode="auto">
            <a:xfrm>
              <a:off x="620205" y="3095731"/>
              <a:ext cx="723570" cy="723570"/>
            </a:xfrm>
            <a:prstGeom prst="ellipse">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Graphic 11" descr="Group of men with solid fill">
              <a:extLst>
                <a:ext uri="{FF2B5EF4-FFF2-40B4-BE49-F238E27FC236}">
                  <a16:creationId xmlns:a16="http://schemas.microsoft.com/office/drawing/2014/main" id="{443B7B98-4182-ABB2-5644-A679B233D59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4289" y="3222732"/>
              <a:ext cx="475403" cy="475403"/>
            </a:xfrm>
            <a:prstGeom prst="rect">
              <a:avLst/>
            </a:prstGeom>
          </p:spPr>
        </p:pic>
      </p:grpSp>
      <p:grpSp>
        <p:nvGrpSpPr>
          <p:cNvPr id="33" name="primary icon">
            <a:extLst>
              <a:ext uri="{FF2B5EF4-FFF2-40B4-BE49-F238E27FC236}">
                <a16:creationId xmlns:a16="http://schemas.microsoft.com/office/drawing/2014/main" id="{07E69561-E32E-B864-D631-DD42F8540ACA}"/>
              </a:ext>
            </a:extLst>
          </p:cNvPr>
          <p:cNvGrpSpPr/>
          <p:nvPr/>
        </p:nvGrpSpPr>
        <p:grpSpPr>
          <a:xfrm>
            <a:off x="653457" y="4130764"/>
            <a:ext cx="723570" cy="723570"/>
            <a:chOff x="620205" y="4038161"/>
            <a:chExt cx="723570" cy="723570"/>
          </a:xfrm>
        </p:grpSpPr>
        <p:sp>
          <p:nvSpPr>
            <p:cNvPr id="22" name="Oval 21">
              <a:extLst>
                <a:ext uri="{FF2B5EF4-FFF2-40B4-BE49-F238E27FC236}">
                  <a16:creationId xmlns:a16="http://schemas.microsoft.com/office/drawing/2014/main" id="{640C8CD4-BD56-C71B-2040-19E4E0754E4D}"/>
                </a:ext>
              </a:extLst>
            </p:cNvPr>
            <p:cNvSpPr/>
            <p:nvPr/>
          </p:nvSpPr>
          <p:spPr bwMode="auto">
            <a:xfrm>
              <a:off x="620205" y="4038161"/>
              <a:ext cx="723570" cy="723570"/>
            </a:xfrm>
            <a:prstGeom prst="ellipse">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7" name="Graphic 4">
              <a:extLst>
                <a:ext uri="{FF2B5EF4-FFF2-40B4-BE49-F238E27FC236}">
                  <a16:creationId xmlns:a16="http://schemas.microsoft.com/office/drawing/2014/main" id="{B1FFC50E-09EC-C233-642E-957F59F0443A}"/>
                </a:ext>
              </a:extLst>
            </p:cNvPr>
            <p:cNvGrpSpPr/>
            <p:nvPr/>
          </p:nvGrpSpPr>
          <p:grpSpPr>
            <a:xfrm>
              <a:off x="817537" y="4145745"/>
              <a:ext cx="328906" cy="441999"/>
              <a:chOff x="4139414" y="2848047"/>
              <a:chExt cx="862705" cy="1159344"/>
            </a:xfrm>
            <a:solidFill>
              <a:srgbClr val="FFFFFF"/>
            </a:solidFill>
          </p:grpSpPr>
          <p:sp>
            <p:nvSpPr>
              <p:cNvPr id="13" name="Freeform 12">
                <a:extLst>
                  <a:ext uri="{FF2B5EF4-FFF2-40B4-BE49-F238E27FC236}">
                    <a16:creationId xmlns:a16="http://schemas.microsoft.com/office/drawing/2014/main" id="{BC92AC04-7568-74F2-C1C3-832378985BCF}"/>
                  </a:ext>
                </a:extLst>
              </p:cNvPr>
              <p:cNvSpPr/>
              <p:nvPr/>
            </p:nvSpPr>
            <p:spPr>
              <a:xfrm>
                <a:off x="4139414" y="2848047"/>
                <a:ext cx="862705" cy="1159344"/>
              </a:xfrm>
              <a:custGeom>
                <a:avLst/>
                <a:gdLst>
                  <a:gd name="connsiteX0" fmla="*/ 533361 w 862705"/>
                  <a:gd name="connsiteY0" fmla="*/ 612048 h 1159344"/>
                  <a:gd name="connsiteX1" fmla="*/ 561233 w 862705"/>
                  <a:gd name="connsiteY1" fmla="*/ 595078 h 1159344"/>
                  <a:gd name="connsiteX2" fmla="*/ 804592 w 862705"/>
                  <a:gd name="connsiteY2" fmla="*/ 733964 h 1159344"/>
                  <a:gd name="connsiteX3" fmla="*/ 862706 w 862705"/>
                  <a:gd name="connsiteY3" fmla="*/ 1159344 h 1159344"/>
                  <a:gd name="connsiteX4" fmla="*/ 0 w 862705"/>
                  <a:gd name="connsiteY4" fmla="*/ 1159344 h 1159344"/>
                  <a:gd name="connsiteX5" fmla="*/ 58114 w 862705"/>
                  <a:gd name="connsiteY5" fmla="*/ 733964 h 1159344"/>
                  <a:gd name="connsiteX6" fmla="*/ 301473 w 862705"/>
                  <a:gd name="connsiteY6" fmla="*/ 595078 h 1159344"/>
                  <a:gd name="connsiteX7" fmla="*/ 329345 w 862705"/>
                  <a:gd name="connsiteY7" fmla="*/ 612048 h 1159344"/>
                  <a:gd name="connsiteX8" fmla="*/ 317684 w 862705"/>
                  <a:gd name="connsiteY8" fmla="*/ 666370 h 1159344"/>
                  <a:gd name="connsiteX9" fmla="*/ 359303 w 862705"/>
                  <a:gd name="connsiteY9" fmla="*/ 767904 h 1159344"/>
                  <a:gd name="connsiteX10" fmla="*/ 386701 w 862705"/>
                  <a:gd name="connsiteY10" fmla="*/ 805351 h 1159344"/>
                  <a:gd name="connsiteX11" fmla="*/ 365086 w 862705"/>
                  <a:gd name="connsiteY11" fmla="*/ 865171 h 1159344"/>
                  <a:gd name="connsiteX12" fmla="*/ 314556 w 862705"/>
                  <a:gd name="connsiteY12" fmla="*/ 798335 h 1159344"/>
                  <a:gd name="connsiteX13" fmla="*/ 282228 w 862705"/>
                  <a:gd name="connsiteY13" fmla="*/ 741928 h 1159344"/>
                  <a:gd name="connsiteX14" fmla="*/ 263647 w 862705"/>
                  <a:gd name="connsiteY14" fmla="*/ 670162 h 1159344"/>
                  <a:gd name="connsiteX15" fmla="*/ 205722 w 862705"/>
                  <a:gd name="connsiteY15" fmla="*/ 697086 h 1159344"/>
                  <a:gd name="connsiteX16" fmla="*/ 229707 w 862705"/>
                  <a:gd name="connsiteY16" fmla="*/ 932955 h 1159344"/>
                  <a:gd name="connsiteX17" fmla="*/ 280901 w 862705"/>
                  <a:gd name="connsiteY17" fmla="*/ 980357 h 1159344"/>
                  <a:gd name="connsiteX18" fmla="*/ 233405 w 862705"/>
                  <a:gd name="connsiteY18" fmla="*/ 1027853 h 1159344"/>
                  <a:gd name="connsiteX19" fmla="*/ 199181 w 862705"/>
                  <a:gd name="connsiteY19" fmla="*/ 947365 h 1159344"/>
                  <a:gd name="connsiteX20" fmla="*/ 168939 w 862705"/>
                  <a:gd name="connsiteY20" fmla="*/ 716331 h 1159344"/>
                  <a:gd name="connsiteX21" fmla="*/ 102482 w 862705"/>
                  <a:gd name="connsiteY21" fmla="*/ 765723 h 1159344"/>
                  <a:gd name="connsiteX22" fmla="*/ 63897 w 862705"/>
                  <a:gd name="connsiteY22" fmla="*/ 1057811 h 1159344"/>
                  <a:gd name="connsiteX23" fmla="*/ 59915 w 862705"/>
                  <a:gd name="connsiteY23" fmla="*/ 1105212 h 1159344"/>
                  <a:gd name="connsiteX24" fmla="*/ 403860 w 862705"/>
                  <a:gd name="connsiteY24" fmla="*/ 1105212 h 1159344"/>
                  <a:gd name="connsiteX25" fmla="*/ 396276 w 862705"/>
                  <a:gd name="connsiteY25" fmla="*/ 902713 h 1159344"/>
                  <a:gd name="connsiteX26" fmla="*/ 503687 w 862705"/>
                  <a:gd name="connsiteY26" fmla="*/ 768188 h 1159344"/>
                  <a:gd name="connsiteX27" fmla="*/ 545306 w 862705"/>
                  <a:gd name="connsiteY27" fmla="*/ 666654 h 1159344"/>
                  <a:gd name="connsiteX28" fmla="*/ 533361 w 862705"/>
                  <a:gd name="connsiteY28" fmla="*/ 612048 h 1159344"/>
                  <a:gd name="connsiteX29" fmla="*/ 533361 w 862705"/>
                  <a:gd name="connsiteY29" fmla="*/ 612048 h 1159344"/>
                  <a:gd name="connsiteX30" fmla="*/ 675280 w 862705"/>
                  <a:gd name="connsiteY30" fmla="*/ 605127 h 1159344"/>
                  <a:gd name="connsiteX31" fmla="*/ 657837 w 862705"/>
                  <a:gd name="connsiteY31" fmla="*/ 201931 h 1159344"/>
                  <a:gd name="connsiteX32" fmla="*/ 432396 w 862705"/>
                  <a:gd name="connsiteY32" fmla="*/ 1 h 1159344"/>
                  <a:gd name="connsiteX33" fmla="*/ 206007 w 862705"/>
                  <a:gd name="connsiteY33" fmla="*/ 201931 h 1159344"/>
                  <a:gd name="connsiteX34" fmla="*/ 186856 w 862705"/>
                  <a:gd name="connsiteY34" fmla="*/ 605412 h 1159344"/>
                  <a:gd name="connsiteX35" fmla="*/ 266301 w 862705"/>
                  <a:gd name="connsiteY35" fmla="*/ 570429 h 1159344"/>
                  <a:gd name="connsiteX36" fmla="*/ 376272 w 862705"/>
                  <a:gd name="connsiteY36" fmla="*/ 528337 h 1159344"/>
                  <a:gd name="connsiteX37" fmla="*/ 274549 w 862705"/>
                  <a:gd name="connsiteY37" fmla="*/ 349254 h 1159344"/>
                  <a:gd name="connsiteX38" fmla="*/ 262888 w 862705"/>
                  <a:gd name="connsiteY38" fmla="*/ 407179 h 1159344"/>
                  <a:gd name="connsiteX39" fmla="*/ 257579 w 862705"/>
                  <a:gd name="connsiteY39" fmla="*/ 316358 h 1159344"/>
                  <a:gd name="connsiteX40" fmla="*/ 354183 w 862705"/>
                  <a:gd name="connsiteY40" fmla="*/ 149694 h 1159344"/>
                  <a:gd name="connsiteX41" fmla="*/ 563887 w 862705"/>
                  <a:gd name="connsiteY41" fmla="*/ 301853 h 1159344"/>
                  <a:gd name="connsiteX42" fmla="*/ 556682 w 862705"/>
                  <a:gd name="connsiteY42" fmla="*/ 285168 h 1159344"/>
                  <a:gd name="connsiteX43" fmla="*/ 430879 w 862705"/>
                  <a:gd name="connsiteY43" fmla="*/ 158795 h 1159344"/>
                  <a:gd name="connsiteX44" fmla="*/ 599817 w 862705"/>
                  <a:gd name="connsiteY44" fmla="*/ 326596 h 1159344"/>
                  <a:gd name="connsiteX45" fmla="*/ 604937 w 862705"/>
                  <a:gd name="connsiteY45" fmla="*/ 452779 h 1159344"/>
                  <a:gd name="connsiteX46" fmla="*/ 585787 w 862705"/>
                  <a:gd name="connsiteY46" fmla="*/ 353236 h 1159344"/>
                  <a:gd name="connsiteX47" fmla="*/ 491742 w 862705"/>
                  <a:gd name="connsiteY47" fmla="*/ 528716 h 1159344"/>
                  <a:gd name="connsiteX48" fmla="*/ 598680 w 862705"/>
                  <a:gd name="connsiteY48" fmla="*/ 571567 h 1159344"/>
                  <a:gd name="connsiteX49" fmla="*/ 675280 w 862705"/>
                  <a:gd name="connsiteY49" fmla="*/ 605127 h 1159344"/>
                  <a:gd name="connsiteX50" fmla="*/ 675280 w 862705"/>
                  <a:gd name="connsiteY50" fmla="*/ 605127 h 1159344"/>
                  <a:gd name="connsiteX51" fmla="*/ 704195 w 862705"/>
                  <a:gd name="connsiteY51" fmla="*/ 722114 h 1159344"/>
                  <a:gd name="connsiteX52" fmla="*/ 700403 w 862705"/>
                  <a:gd name="connsiteY52" fmla="*/ 740980 h 1159344"/>
                  <a:gd name="connsiteX53" fmla="*/ 760982 w 862705"/>
                  <a:gd name="connsiteY53" fmla="*/ 855596 h 1159344"/>
                  <a:gd name="connsiteX54" fmla="*/ 670825 w 862705"/>
                  <a:gd name="connsiteY54" fmla="*/ 1041125 h 1159344"/>
                  <a:gd name="connsiteX55" fmla="*/ 678219 w 862705"/>
                  <a:gd name="connsiteY55" fmla="*/ 1008134 h 1159344"/>
                  <a:gd name="connsiteX56" fmla="*/ 714150 w 862705"/>
                  <a:gd name="connsiteY56" fmla="*/ 975806 h 1159344"/>
                  <a:gd name="connsiteX57" fmla="*/ 727517 w 862705"/>
                  <a:gd name="connsiteY57" fmla="*/ 850477 h 1159344"/>
                  <a:gd name="connsiteX58" fmla="*/ 595267 w 862705"/>
                  <a:gd name="connsiteY58" fmla="*/ 820709 h 1159344"/>
                  <a:gd name="connsiteX59" fmla="*/ 553648 w 862705"/>
                  <a:gd name="connsiteY59" fmla="*/ 939781 h 1159344"/>
                  <a:gd name="connsiteX60" fmla="*/ 572325 w 862705"/>
                  <a:gd name="connsiteY60" fmla="*/ 984338 h 1159344"/>
                  <a:gd name="connsiteX61" fmla="*/ 564930 w 862705"/>
                  <a:gd name="connsiteY61" fmla="*/ 1017330 h 1159344"/>
                  <a:gd name="connsiteX62" fmla="*/ 562750 w 862705"/>
                  <a:gd name="connsiteY62" fmla="*/ 811134 h 1159344"/>
                  <a:gd name="connsiteX63" fmla="*/ 667317 w 862705"/>
                  <a:gd name="connsiteY63" fmla="*/ 733490 h 1159344"/>
                  <a:gd name="connsiteX64" fmla="*/ 672626 w 862705"/>
                  <a:gd name="connsiteY64" fmla="*/ 704860 h 1159344"/>
                  <a:gd name="connsiteX65" fmla="*/ 599059 w 862705"/>
                  <a:gd name="connsiteY65" fmla="*/ 670067 h 1159344"/>
                  <a:gd name="connsiteX66" fmla="*/ 580478 w 862705"/>
                  <a:gd name="connsiteY66" fmla="*/ 741928 h 1159344"/>
                  <a:gd name="connsiteX67" fmla="*/ 548150 w 862705"/>
                  <a:gd name="connsiteY67" fmla="*/ 798335 h 1159344"/>
                  <a:gd name="connsiteX68" fmla="*/ 452020 w 862705"/>
                  <a:gd name="connsiteY68" fmla="*/ 919873 h 1159344"/>
                  <a:gd name="connsiteX69" fmla="*/ 443014 w 862705"/>
                  <a:gd name="connsiteY69" fmla="*/ 1105022 h 1159344"/>
                  <a:gd name="connsiteX70" fmla="*/ 802885 w 862705"/>
                  <a:gd name="connsiteY70" fmla="*/ 1105022 h 1159344"/>
                  <a:gd name="connsiteX71" fmla="*/ 798903 w 862705"/>
                  <a:gd name="connsiteY71" fmla="*/ 1057716 h 1159344"/>
                  <a:gd name="connsiteX72" fmla="*/ 760319 w 862705"/>
                  <a:gd name="connsiteY72" fmla="*/ 765628 h 1159344"/>
                  <a:gd name="connsiteX73" fmla="*/ 704195 w 862705"/>
                  <a:gd name="connsiteY73" fmla="*/ 722114 h 1159344"/>
                  <a:gd name="connsiteX74" fmla="*/ 704195 w 862705"/>
                  <a:gd name="connsiteY74" fmla="*/ 722114 h 115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862705" h="1159344">
                    <a:moveTo>
                      <a:pt x="533361" y="612048"/>
                    </a:moveTo>
                    <a:lnTo>
                      <a:pt x="561233" y="595078"/>
                    </a:lnTo>
                    <a:cubicBezTo>
                      <a:pt x="646934" y="630534"/>
                      <a:pt x="767998" y="682960"/>
                      <a:pt x="804592" y="733964"/>
                    </a:cubicBezTo>
                    <a:cubicBezTo>
                      <a:pt x="838152" y="780702"/>
                      <a:pt x="850381" y="1050795"/>
                      <a:pt x="862706" y="1159344"/>
                    </a:cubicBezTo>
                    <a:cubicBezTo>
                      <a:pt x="575074" y="1159344"/>
                      <a:pt x="287537" y="1159344"/>
                      <a:pt x="0" y="1159344"/>
                    </a:cubicBezTo>
                    <a:cubicBezTo>
                      <a:pt x="12230" y="1050795"/>
                      <a:pt x="24554" y="780702"/>
                      <a:pt x="58114" y="733964"/>
                    </a:cubicBezTo>
                    <a:cubicBezTo>
                      <a:pt x="94708" y="682960"/>
                      <a:pt x="215676" y="630629"/>
                      <a:pt x="301473" y="595078"/>
                    </a:cubicBezTo>
                    <a:lnTo>
                      <a:pt x="329345" y="612048"/>
                    </a:lnTo>
                    <a:cubicBezTo>
                      <a:pt x="321002" y="629302"/>
                      <a:pt x="316831" y="647220"/>
                      <a:pt x="317684" y="666370"/>
                    </a:cubicBezTo>
                    <a:cubicBezTo>
                      <a:pt x="319391" y="702774"/>
                      <a:pt x="339299" y="738420"/>
                      <a:pt x="359303" y="767904"/>
                    </a:cubicBezTo>
                    <a:cubicBezTo>
                      <a:pt x="367930" y="780607"/>
                      <a:pt x="377126" y="793121"/>
                      <a:pt x="386701" y="805351"/>
                    </a:cubicBezTo>
                    <a:lnTo>
                      <a:pt x="365086" y="865171"/>
                    </a:lnTo>
                    <a:cubicBezTo>
                      <a:pt x="347926" y="844125"/>
                      <a:pt x="330862" y="822320"/>
                      <a:pt x="314556" y="798335"/>
                    </a:cubicBezTo>
                    <a:cubicBezTo>
                      <a:pt x="302990" y="781271"/>
                      <a:pt x="291329" y="762215"/>
                      <a:pt x="282228" y="741928"/>
                    </a:cubicBezTo>
                    <a:cubicBezTo>
                      <a:pt x="272179" y="719459"/>
                      <a:pt x="265069" y="695379"/>
                      <a:pt x="263647" y="670162"/>
                    </a:cubicBezTo>
                    <a:cubicBezTo>
                      <a:pt x="244212" y="678694"/>
                      <a:pt x="224588" y="687700"/>
                      <a:pt x="205722" y="697086"/>
                    </a:cubicBezTo>
                    <a:cubicBezTo>
                      <a:pt x="191976" y="776057"/>
                      <a:pt x="203542" y="865835"/>
                      <a:pt x="229707" y="932955"/>
                    </a:cubicBezTo>
                    <a:cubicBezTo>
                      <a:pt x="257390" y="930870"/>
                      <a:pt x="280901" y="952674"/>
                      <a:pt x="280901" y="980357"/>
                    </a:cubicBezTo>
                    <a:cubicBezTo>
                      <a:pt x="280901" y="1006617"/>
                      <a:pt x="259665" y="1027853"/>
                      <a:pt x="233405" y="1027853"/>
                    </a:cubicBezTo>
                    <a:cubicBezTo>
                      <a:pt x="191407" y="1027853"/>
                      <a:pt x="170361" y="977323"/>
                      <a:pt x="199181" y="947365"/>
                    </a:cubicBezTo>
                    <a:cubicBezTo>
                      <a:pt x="172731" y="880435"/>
                      <a:pt x="160312" y="795112"/>
                      <a:pt x="168939" y="716331"/>
                    </a:cubicBezTo>
                    <a:cubicBezTo>
                      <a:pt x="138128" y="733490"/>
                      <a:pt x="113289" y="750650"/>
                      <a:pt x="102482" y="765723"/>
                    </a:cubicBezTo>
                    <a:cubicBezTo>
                      <a:pt x="86081" y="788571"/>
                      <a:pt x="73567" y="940445"/>
                      <a:pt x="63897" y="1057811"/>
                    </a:cubicBezTo>
                    <a:cubicBezTo>
                      <a:pt x="62570" y="1074306"/>
                      <a:pt x="61243" y="1090138"/>
                      <a:pt x="59915" y="1105212"/>
                    </a:cubicBezTo>
                    <a:lnTo>
                      <a:pt x="403860" y="1105212"/>
                    </a:lnTo>
                    <a:lnTo>
                      <a:pt x="396276" y="902713"/>
                    </a:lnTo>
                    <a:cubicBezTo>
                      <a:pt x="431732" y="860052"/>
                      <a:pt x="472592" y="813788"/>
                      <a:pt x="503687" y="768188"/>
                    </a:cubicBezTo>
                    <a:cubicBezTo>
                      <a:pt x="523691" y="738704"/>
                      <a:pt x="543599" y="703058"/>
                      <a:pt x="545306" y="666654"/>
                    </a:cubicBezTo>
                    <a:cubicBezTo>
                      <a:pt x="545969" y="647220"/>
                      <a:pt x="541798" y="629302"/>
                      <a:pt x="533361" y="612048"/>
                    </a:cubicBezTo>
                    <a:lnTo>
                      <a:pt x="533361" y="612048"/>
                    </a:lnTo>
                    <a:close/>
                    <a:moveTo>
                      <a:pt x="675280" y="605127"/>
                    </a:moveTo>
                    <a:cubicBezTo>
                      <a:pt x="677082" y="486244"/>
                      <a:pt x="677556" y="306309"/>
                      <a:pt x="657837" y="201931"/>
                    </a:cubicBezTo>
                    <a:cubicBezTo>
                      <a:pt x="634515" y="78308"/>
                      <a:pt x="570808" y="-189"/>
                      <a:pt x="432396" y="1"/>
                    </a:cubicBezTo>
                    <a:cubicBezTo>
                      <a:pt x="293984" y="-284"/>
                      <a:pt x="229992" y="78213"/>
                      <a:pt x="206007" y="201931"/>
                    </a:cubicBezTo>
                    <a:cubicBezTo>
                      <a:pt x="186193" y="303939"/>
                      <a:pt x="185719" y="484917"/>
                      <a:pt x="186856" y="605412"/>
                    </a:cubicBezTo>
                    <a:cubicBezTo>
                      <a:pt x="215013" y="592139"/>
                      <a:pt x="242695" y="580289"/>
                      <a:pt x="266301" y="570429"/>
                    </a:cubicBezTo>
                    <a:cubicBezTo>
                      <a:pt x="272558" y="567775"/>
                      <a:pt x="348021" y="539144"/>
                      <a:pt x="376272" y="528337"/>
                    </a:cubicBezTo>
                    <a:cubicBezTo>
                      <a:pt x="328587" y="504257"/>
                      <a:pt x="280901" y="402060"/>
                      <a:pt x="274549" y="349254"/>
                    </a:cubicBezTo>
                    <a:cubicBezTo>
                      <a:pt x="268766" y="356839"/>
                      <a:pt x="264405" y="388598"/>
                      <a:pt x="262888" y="407179"/>
                    </a:cubicBezTo>
                    <a:cubicBezTo>
                      <a:pt x="250185" y="369637"/>
                      <a:pt x="253124" y="339300"/>
                      <a:pt x="257579" y="316358"/>
                    </a:cubicBezTo>
                    <a:cubicBezTo>
                      <a:pt x="270472" y="249806"/>
                      <a:pt x="303369" y="188374"/>
                      <a:pt x="354183" y="149694"/>
                    </a:cubicBezTo>
                    <a:cubicBezTo>
                      <a:pt x="411823" y="236344"/>
                      <a:pt x="489183" y="255684"/>
                      <a:pt x="563887" y="301853"/>
                    </a:cubicBezTo>
                    <a:cubicBezTo>
                      <a:pt x="559526" y="291140"/>
                      <a:pt x="557061" y="285642"/>
                      <a:pt x="556682" y="285168"/>
                    </a:cubicBezTo>
                    <a:cubicBezTo>
                      <a:pt x="494871" y="209325"/>
                      <a:pt x="455907" y="189227"/>
                      <a:pt x="430879" y="158795"/>
                    </a:cubicBezTo>
                    <a:cubicBezTo>
                      <a:pt x="523312" y="193778"/>
                      <a:pt x="577728" y="239757"/>
                      <a:pt x="599817" y="326596"/>
                    </a:cubicBezTo>
                    <a:cubicBezTo>
                      <a:pt x="608729" y="361484"/>
                      <a:pt x="610246" y="403861"/>
                      <a:pt x="604937" y="452779"/>
                    </a:cubicBezTo>
                    <a:cubicBezTo>
                      <a:pt x="601619" y="411255"/>
                      <a:pt x="593466" y="368215"/>
                      <a:pt x="585787" y="353236"/>
                    </a:cubicBezTo>
                    <a:cubicBezTo>
                      <a:pt x="578297" y="415901"/>
                      <a:pt x="530517" y="509756"/>
                      <a:pt x="491742" y="528716"/>
                    </a:cubicBezTo>
                    <a:cubicBezTo>
                      <a:pt x="532413" y="544927"/>
                      <a:pt x="592992" y="569197"/>
                      <a:pt x="598680" y="571567"/>
                    </a:cubicBezTo>
                    <a:cubicBezTo>
                      <a:pt x="621717" y="581047"/>
                      <a:pt x="648262" y="592424"/>
                      <a:pt x="675280" y="605127"/>
                    </a:cubicBezTo>
                    <a:lnTo>
                      <a:pt x="675280" y="605127"/>
                    </a:lnTo>
                    <a:close/>
                    <a:moveTo>
                      <a:pt x="704195" y="722114"/>
                    </a:moveTo>
                    <a:cubicBezTo>
                      <a:pt x="703058" y="728371"/>
                      <a:pt x="701825" y="734628"/>
                      <a:pt x="700403" y="740980"/>
                    </a:cubicBezTo>
                    <a:cubicBezTo>
                      <a:pt x="743065" y="758423"/>
                      <a:pt x="769514" y="801179"/>
                      <a:pt x="760982" y="855596"/>
                    </a:cubicBezTo>
                    <a:cubicBezTo>
                      <a:pt x="749416" y="929353"/>
                      <a:pt x="765343" y="1062361"/>
                      <a:pt x="670825" y="1041125"/>
                    </a:cubicBezTo>
                    <a:cubicBezTo>
                      <a:pt x="649115" y="1036196"/>
                      <a:pt x="656510" y="1003204"/>
                      <a:pt x="678219" y="1008134"/>
                    </a:cubicBezTo>
                    <a:cubicBezTo>
                      <a:pt x="699550" y="1012969"/>
                      <a:pt x="709125" y="998369"/>
                      <a:pt x="714150" y="975806"/>
                    </a:cubicBezTo>
                    <a:cubicBezTo>
                      <a:pt x="721355" y="943668"/>
                      <a:pt x="721449" y="889062"/>
                      <a:pt x="727517" y="850477"/>
                    </a:cubicBezTo>
                    <a:cubicBezTo>
                      <a:pt x="741737" y="760225"/>
                      <a:pt x="621053" y="733016"/>
                      <a:pt x="595267" y="820709"/>
                    </a:cubicBezTo>
                    <a:cubicBezTo>
                      <a:pt x="584365" y="857682"/>
                      <a:pt x="561043" y="907264"/>
                      <a:pt x="553648" y="939781"/>
                    </a:cubicBezTo>
                    <a:cubicBezTo>
                      <a:pt x="548624" y="962344"/>
                      <a:pt x="550899" y="979504"/>
                      <a:pt x="572325" y="984338"/>
                    </a:cubicBezTo>
                    <a:cubicBezTo>
                      <a:pt x="594034" y="989173"/>
                      <a:pt x="586640" y="1022260"/>
                      <a:pt x="564930" y="1017330"/>
                    </a:cubicBezTo>
                    <a:cubicBezTo>
                      <a:pt x="470412" y="996094"/>
                      <a:pt x="541609" y="883184"/>
                      <a:pt x="562750" y="811134"/>
                    </a:cubicBezTo>
                    <a:cubicBezTo>
                      <a:pt x="578392" y="757949"/>
                      <a:pt x="621243" y="730646"/>
                      <a:pt x="667317" y="733490"/>
                    </a:cubicBezTo>
                    <a:cubicBezTo>
                      <a:pt x="669497" y="724010"/>
                      <a:pt x="671299" y="714435"/>
                      <a:pt x="672626" y="704860"/>
                    </a:cubicBezTo>
                    <a:cubicBezTo>
                      <a:pt x="649210" y="692725"/>
                      <a:pt x="623897" y="680969"/>
                      <a:pt x="599059" y="670067"/>
                    </a:cubicBezTo>
                    <a:cubicBezTo>
                      <a:pt x="597637" y="695285"/>
                      <a:pt x="590527" y="719459"/>
                      <a:pt x="580478" y="741928"/>
                    </a:cubicBezTo>
                    <a:cubicBezTo>
                      <a:pt x="571377" y="762310"/>
                      <a:pt x="559716" y="781366"/>
                      <a:pt x="548150" y="798335"/>
                    </a:cubicBezTo>
                    <a:cubicBezTo>
                      <a:pt x="519235" y="840902"/>
                      <a:pt x="485106" y="880340"/>
                      <a:pt x="452020" y="919873"/>
                    </a:cubicBezTo>
                    <a:lnTo>
                      <a:pt x="443014" y="1105022"/>
                    </a:lnTo>
                    <a:lnTo>
                      <a:pt x="802885" y="1105022"/>
                    </a:lnTo>
                    <a:cubicBezTo>
                      <a:pt x="801558" y="1090044"/>
                      <a:pt x="800325" y="1074212"/>
                      <a:pt x="798903" y="1057716"/>
                    </a:cubicBezTo>
                    <a:cubicBezTo>
                      <a:pt x="789234" y="940350"/>
                      <a:pt x="776720" y="788476"/>
                      <a:pt x="760319" y="765628"/>
                    </a:cubicBezTo>
                    <a:cubicBezTo>
                      <a:pt x="750838" y="752261"/>
                      <a:pt x="730171" y="737282"/>
                      <a:pt x="704195" y="722114"/>
                    </a:cubicBezTo>
                    <a:lnTo>
                      <a:pt x="704195" y="722114"/>
                    </a:lnTo>
                    <a:close/>
                  </a:path>
                </a:pathLst>
              </a:custGeom>
              <a:solidFill>
                <a:srgbClr val="FFFFFF"/>
              </a:solidFill>
              <a:ln w="9458"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E5ADBB42-51A7-6DFC-C303-B142F4FCE7F9}"/>
                  </a:ext>
                </a:extLst>
              </p:cNvPr>
              <p:cNvSpPr/>
              <p:nvPr/>
            </p:nvSpPr>
            <p:spPr>
              <a:xfrm>
                <a:off x="4493598" y="3518304"/>
                <a:ext cx="154149" cy="133008"/>
              </a:xfrm>
              <a:custGeom>
                <a:avLst/>
                <a:gdLst>
                  <a:gd name="connsiteX0" fmla="*/ 77075 w 154149"/>
                  <a:gd name="connsiteY0" fmla="*/ 133008 h 133008"/>
                  <a:gd name="connsiteX1" fmla="*/ 154149 w 154149"/>
                  <a:gd name="connsiteY1" fmla="*/ 0 h 133008"/>
                  <a:gd name="connsiteX2" fmla="*/ 0 w 154149"/>
                  <a:gd name="connsiteY2" fmla="*/ 0 h 133008"/>
                  <a:gd name="connsiteX3" fmla="*/ 77075 w 154149"/>
                  <a:gd name="connsiteY3" fmla="*/ 133008 h 133008"/>
                  <a:gd name="connsiteX4" fmla="*/ 77075 w 154149"/>
                  <a:gd name="connsiteY4" fmla="*/ 133008 h 133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149" h="133008">
                    <a:moveTo>
                      <a:pt x="77075" y="133008"/>
                    </a:moveTo>
                    <a:cubicBezTo>
                      <a:pt x="102482" y="101818"/>
                      <a:pt x="148746" y="44747"/>
                      <a:pt x="154149" y="0"/>
                    </a:cubicBezTo>
                    <a:cubicBezTo>
                      <a:pt x="104568" y="16401"/>
                      <a:pt x="49677" y="16401"/>
                      <a:pt x="0" y="0"/>
                    </a:cubicBezTo>
                    <a:cubicBezTo>
                      <a:pt x="5499" y="44747"/>
                      <a:pt x="51668" y="101818"/>
                      <a:pt x="77075" y="133008"/>
                    </a:cubicBezTo>
                    <a:lnTo>
                      <a:pt x="77075" y="133008"/>
                    </a:lnTo>
                    <a:close/>
                  </a:path>
                </a:pathLst>
              </a:custGeom>
              <a:solidFill>
                <a:srgbClr val="FFFFFF"/>
              </a:solidFill>
              <a:ln w="9458" cap="flat">
                <a:noFill/>
                <a:prstDash val="solid"/>
                <a:miter/>
              </a:ln>
            </p:spPr>
            <p:txBody>
              <a:bodyPr rtlCol="0" anchor="ctr"/>
              <a:lstStyle/>
              <a:p>
                <a:endParaRPr lang="en-US"/>
              </a:p>
            </p:txBody>
          </p:sp>
        </p:grpSp>
      </p:grpSp>
      <p:pic>
        <p:nvPicPr>
          <p:cNvPr id="6" name="NHS white">
            <a:extLst>
              <a:ext uri="{FF2B5EF4-FFF2-40B4-BE49-F238E27FC236}">
                <a16:creationId xmlns:a16="http://schemas.microsoft.com/office/drawing/2014/main" id="{B4068535-1303-ACA8-AC7F-B181BBB90F5A}"/>
              </a:ext>
            </a:extLst>
          </p:cNvPr>
          <p:cNvPicPr>
            <a:picLocks noChangeAspect="1"/>
          </p:cNvPicPr>
          <p:nvPr/>
        </p:nvPicPr>
        <p:blipFill>
          <a:blip r:embed="rId8"/>
          <a:srcRect/>
          <a:stretch/>
        </p:blipFill>
        <p:spPr>
          <a:xfrm>
            <a:off x="6848596" y="573662"/>
            <a:ext cx="1674026" cy="771278"/>
          </a:xfrm>
          <a:prstGeom prst="rect">
            <a:avLst/>
          </a:prstGeom>
        </p:spPr>
      </p:pic>
      <p:sp>
        <p:nvSpPr>
          <p:cNvPr id="27" name="Title 1">
            <a:extLst>
              <a:ext uri="{FF2B5EF4-FFF2-40B4-BE49-F238E27FC236}">
                <a16:creationId xmlns:a16="http://schemas.microsoft.com/office/drawing/2014/main" id="{B7AB8AE5-8337-F09E-A556-5E72D0EAE51C}"/>
              </a:ext>
            </a:extLst>
          </p:cNvPr>
          <p:cNvSpPr txBox="1">
            <a:spLocks/>
          </p:cNvSpPr>
          <p:nvPr/>
        </p:nvSpPr>
        <p:spPr bwMode="auto">
          <a:xfrm>
            <a:off x="571500" y="521595"/>
            <a:ext cx="5870864" cy="8993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Autofit/>
          </a:bodyPr>
          <a:lstStyle>
            <a:lvl1pPr marL="0" indent="-355600" algn="l" defTabSz="457200" rtl="0" eaLnBrk="0" fontAlgn="base" hangingPunct="0">
              <a:spcBef>
                <a:spcPct val="0"/>
              </a:spcBef>
              <a:spcAft>
                <a:spcPct val="0"/>
              </a:spcAft>
              <a:defRPr sz="2300" b="0" i="0" kern="1200" baseline="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7938" indent="-7938"/>
            <a:r>
              <a:rPr lang="en-US" sz="2400" dirty="0">
                <a:solidFill>
                  <a:srgbClr val="005EB8"/>
                </a:solidFill>
                <a:latin typeface="Arial" panose="020B0604020202020204" pitchFamily="34" charset="0"/>
                <a:cs typeface="Arial" panose="020B0604020202020204" pitchFamily="34" charset="0"/>
              </a:rPr>
              <a:t>NHS LTP commitment to addressing tobacco dependence in people with SMI </a:t>
            </a:r>
          </a:p>
        </p:txBody>
      </p:sp>
      <p:sp>
        <p:nvSpPr>
          <p:cNvPr id="3" name="Title 1">
            <a:extLst>
              <a:ext uri="{FF2B5EF4-FFF2-40B4-BE49-F238E27FC236}">
                <a16:creationId xmlns:a16="http://schemas.microsoft.com/office/drawing/2014/main" id="{769EB2B3-6031-47DD-8160-E39283689EC5}"/>
              </a:ext>
            </a:extLst>
          </p:cNvPr>
          <p:cNvSpPr txBox="1">
            <a:spLocks/>
          </p:cNvSpPr>
          <p:nvPr/>
        </p:nvSpPr>
        <p:spPr bwMode="auto">
          <a:xfrm>
            <a:off x="571500" y="1464167"/>
            <a:ext cx="7927361" cy="7408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Autofit/>
          </a:bodyPr>
          <a:lstStyle>
            <a:lvl1pPr marL="0" indent="-355600" algn="l" defTabSz="457200" rtl="0" eaLnBrk="0" fontAlgn="base" hangingPunct="0">
              <a:spcBef>
                <a:spcPct val="0"/>
              </a:spcBef>
              <a:spcAft>
                <a:spcPct val="0"/>
              </a:spcAft>
              <a:defRPr sz="2300" b="0" i="0" kern="1200" baseline="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7938" indent="-7938"/>
            <a:r>
              <a:rPr lang="en-US" sz="1700" b="1" dirty="0">
                <a:solidFill>
                  <a:schemeClr val="tx1"/>
                </a:solidFill>
                <a:latin typeface="Arial" panose="020B0604020202020204" pitchFamily="34" charset="0"/>
                <a:cs typeface="Arial" panose="020B0604020202020204" pitchFamily="34" charset="0"/>
              </a:rPr>
              <a:t>A new universal smoking cessation offer as </a:t>
            </a:r>
            <a:br>
              <a:rPr lang="en-US" sz="1700" b="1" dirty="0">
                <a:solidFill>
                  <a:schemeClr val="tx1"/>
                </a:solidFill>
                <a:latin typeface="Arial" panose="020B0604020202020204" pitchFamily="34" charset="0"/>
                <a:cs typeface="Arial" panose="020B0604020202020204" pitchFamily="34" charset="0"/>
              </a:rPr>
            </a:br>
            <a:r>
              <a:rPr lang="en-US" sz="1700" b="1" dirty="0">
                <a:solidFill>
                  <a:schemeClr val="tx1"/>
                </a:solidFill>
                <a:latin typeface="Arial" panose="020B0604020202020204" pitchFamily="34" charset="0"/>
                <a:cs typeface="Arial" panose="020B0604020202020204" pitchFamily="34" charset="0"/>
              </a:rPr>
              <a:t>part of specialist mental health services by 2023/24</a:t>
            </a:r>
          </a:p>
        </p:txBody>
      </p:sp>
      <p:pic>
        <p:nvPicPr>
          <p:cNvPr id="10" name="Picture 9">
            <a:extLst>
              <a:ext uri="{FF2B5EF4-FFF2-40B4-BE49-F238E27FC236}">
                <a16:creationId xmlns:a16="http://schemas.microsoft.com/office/drawing/2014/main" id="{A86CE10B-0F5E-E8DC-2C14-883450D37E92}"/>
              </a:ext>
            </a:extLst>
          </p:cNvPr>
          <p:cNvPicPr>
            <a:picLocks noChangeAspect="1"/>
          </p:cNvPicPr>
          <p:nvPr/>
        </p:nvPicPr>
        <p:blipFill>
          <a:blip r:embed="rId9"/>
          <a:stretch>
            <a:fillRect/>
          </a:stretch>
        </p:blipFill>
        <p:spPr>
          <a:xfrm>
            <a:off x="1565875" y="4727251"/>
            <a:ext cx="1590075" cy="237522"/>
          </a:xfrm>
          <a:prstGeom prst="rect">
            <a:avLst/>
          </a:prstGeom>
        </p:spPr>
      </p:pic>
    </p:spTree>
    <p:extLst>
      <p:ext uri="{BB962C8B-B14F-4D97-AF65-F5344CB8AC3E}">
        <p14:creationId xmlns:p14="http://schemas.microsoft.com/office/powerpoint/2010/main" val="3534505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500"/>
                            </p:stCondLst>
                            <p:childTnLst>
                              <p:par>
                                <p:cTn id="14" presetID="10" presetClass="entr" presetSubtype="0" fill="hold" nodeType="afterEffect">
                                  <p:stCondLst>
                                    <p:cond delay="500"/>
                                  </p:stCondLst>
                                  <p:childTnLst>
                                    <p:set>
                                      <p:cBhvr>
                                        <p:cTn id="15" dur="1" fill="hold">
                                          <p:stCondLst>
                                            <p:cond delay="0"/>
                                          </p:stCondLst>
                                        </p:cTn>
                                        <p:tgtEl>
                                          <p:spTgt spid="15">
                                            <p:txEl>
                                              <p:pRg st="0" end="0"/>
                                            </p:txEl>
                                          </p:spTgt>
                                        </p:tgtEl>
                                        <p:attrNameLst>
                                          <p:attrName>style.visibility</p:attrName>
                                        </p:attrNameLst>
                                      </p:cBhvr>
                                      <p:to>
                                        <p:strVal val="visible"/>
                                      </p:to>
                                    </p:set>
                                    <p:animEffect transition="in" filter="fade">
                                      <p:cBhvr>
                                        <p:cTn id="16" dur="500"/>
                                        <p:tgtEl>
                                          <p:spTgt spid="1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xEl>
                                              <p:pRg st="1" end="1"/>
                                            </p:txEl>
                                          </p:spTgt>
                                        </p:tgtEl>
                                        <p:attrNameLst>
                                          <p:attrName>style.visibility</p:attrName>
                                        </p:attrNameLst>
                                      </p:cBhvr>
                                      <p:to>
                                        <p:strVal val="visible"/>
                                      </p:to>
                                    </p:set>
                                    <p:animEffect transition="in" filter="fade">
                                      <p:cBhvr>
                                        <p:cTn id="21" dur="500"/>
                                        <p:tgtEl>
                                          <p:spTgt spid="1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5">
                                            <p:txEl>
                                              <p:pRg st="2" end="2"/>
                                            </p:txEl>
                                          </p:spTgt>
                                        </p:tgtEl>
                                        <p:attrNameLst>
                                          <p:attrName>style.visibility</p:attrName>
                                        </p:attrNameLst>
                                      </p:cBhvr>
                                      <p:to>
                                        <p:strVal val="visible"/>
                                      </p:to>
                                    </p:set>
                                    <p:animEffect transition="in" filter="fade">
                                      <p:cBhvr>
                                        <p:cTn id="26" dur="500"/>
                                        <p:tgtEl>
                                          <p:spTgt spid="1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xEl>
                                              <p:pRg st="3" end="3"/>
                                            </p:txEl>
                                          </p:spTgt>
                                        </p:tgtEl>
                                        <p:attrNameLst>
                                          <p:attrName>style.visibility</p:attrName>
                                        </p:attrNameLst>
                                      </p:cBhvr>
                                      <p:to>
                                        <p:strVal val="visible"/>
                                      </p:to>
                                    </p:set>
                                    <p:animEffect transition="in" filter="fade">
                                      <p:cBhvr>
                                        <p:cTn id="31" dur="500"/>
                                        <p:tgtEl>
                                          <p:spTgt spid="15">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5">
                                            <p:txEl>
                                              <p:pRg st="4" end="4"/>
                                            </p:txEl>
                                          </p:spTgt>
                                        </p:tgtEl>
                                        <p:attrNameLst>
                                          <p:attrName>style.visibility</p:attrName>
                                        </p:attrNameLst>
                                      </p:cBhvr>
                                      <p:to>
                                        <p:strVal val="visible"/>
                                      </p:to>
                                    </p:set>
                                    <p:animEffect transition="in" filter="fade">
                                      <p:cBhvr>
                                        <p:cTn id="36" dur="500"/>
                                        <p:tgtEl>
                                          <p:spTgt spid="15">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childTnLst>
                          </p:cTn>
                        </p:par>
                        <p:par>
                          <p:cTn id="54" fill="hold">
                            <p:stCondLst>
                              <p:cond delay="200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5" grpId="0" animBg="1"/>
      <p:bldP spid="36" grpId="0" animBg="1"/>
      <p:bldP spid="37" grpId="0" animBg="1"/>
      <p:bldP spid="38" grpId="0" animBg="1"/>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F794F-9245-D640-87B9-A4E12628AF03}"/>
              </a:ext>
            </a:extLst>
          </p:cNvPr>
          <p:cNvSpPr>
            <a:spLocks noGrp="1"/>
          </p:cNvSpPr>
          <p:nvPr>
            <p:ph type="title"/>
          </p:nvPr>
        </p:nvSpPr>
        <p:spPr>
          <a:xfrm>
            <a:off x="571500" y="152400"/>
            <a:ext cx="7962900" cy="1066800"/>
          </a:xfrm>
        </p:spPr>
        <p:txBody>
          <a:bodyPr/>
          <a:lstStyle/>
          <a:p>
            <a:r>
              <a:rPr lang="en-US" dirty="0"/>
              <a:t>Learning objectives:</a:t>
            </a:r>
          </a:p>
        </p:txBody>
      </p:sp>
      <p:sp>
        <p:nvSpPr>
          <p:cNvPr id="3" name="Content Placeholder 2">
            <a:extLst>
              <a:ext uri="{FF2B5EF4-FFF2-40B4-BE49-F238E27FC236}">
                <a16:creationId xmlns:a16="http://schemas.microsoft.com/office/drawing/2014/main" id="{F8799619-0926-AE41-BFFF-83056D021937}"/>
              </a:ext>
            </a:extLst>
          </p:cNvPr>
          <p:cNvSpPr>
            <a:spLocks noGrp="1"/>
          </p:cNvSpPr>
          <p:nvPr>
            <p:ph type="body" idx="12"/>
          </p:nvPr>
        </p:nvSpPr>
        <p:spPr>
          <a:xfrm>
            <a:off x="492910" y="1648733"/>
            <a:ext cx="7966604" cy="4191000"/>
          </a:xfrm>
        </p:spPr>
        <p:txBody>
          <a:bodyPr/>
          <a:lstStyle/>
          <a:p>
            <a:pPr lvl="1">
              <a:spcBef>
                <a:spcPts val="800"/>
              </a:spcBef>
              <a:spcAft>
                <a:spcPts val="800"/>
              </a:spcAft>
              <a:buClr>
                <a:schemeClr val="accent1"/>
              </a:buClr>
            </a:pPr>
            <a:r>
              <a:rPr lang="en-US" b="1" dirty="0">
                <a:latin typeface="Arial" panose="020B0604020202020204" pitchFamily="34" charset="0"/>
                <a:cs typeface="Arial" panose="020B0604020202020204" pitchFamily="34" charset="0"/>
              </a:rPr>
              <a:t>Gain knowledge about the case for, barriers and best practices for treating tobacco dependence in patients with SMI</a:t>
            </a:r>
          </a:p>
          <a:p>
            <a:pPr lvl="1">
              <a:spcBef>
                <a:spcPts val="800"/>
              </a:spcBef>
              <a:spcAft>
                <a:spcPts val="800"/>
              </a:spcAft>
              <a:buClr>
                <a:schemeClr val="accent1"/>
              </a:buClr>
            </a:pPr>
            <a:r>
              <a:rPr lang="en-US" b="1" dirty="0">
                <a:latin typeface="Arial" panose="020B0604020202020204" pitchFamily="34" charset="0"/>
                <a:cs typeface="Arial" panose="020B0604020202020204" pitchFamily="34" charset="0"/>
              </a:rPr>
              <a:t>Assess patient needs and understand how to tailor treatment </a:t>
            </a:r>
          </a:p>
          <a:p>
            <a:pPr lvl="1">
              <a:spcBef>
                <a:spcPts val="800"/>
              </a:spcBef>
              <a:spcAft>
                <a:spcPts val="800"/>
              </a:spcAft>
              <a:buClr>
                <a:schemeClr val="accent1"/>
              </a:buClr>
            </a:pPr>
            <a:r>
              <a:rPr lang="en-US" b="1" dirty="0">
                <a:latin typeface="Arial" panose="020B0604020202020204" pitchFamily="34" charset="0"/>
                <a:cs typeface="Arial" panose="020B0604020202020204" pitchFamily="34" charset="0"/>
              </a:rPr>
              <a:t>Deliver tobacco dependence treatment tailored to SMI, covering:</a:t>
            </a:r>
          </a:p>
          <a:p>
            <a:pPr lvl="5">
              <a:lnSpc>
                <a:spcPts val="2000"/>
              </a:lnSpc>
              <a:spcBef>
                <a:spcPts val="800"/>
              </a:spcBef>
              <a:spcAft>
                <a:spcPts val="800"/>
              </a:spcAft>
            </a:pPr>
            <a:r>
              <a:rPr lang="en-US" dirty="0"/>
              <a:t>Directly addressing motivation in relation to smoking cessation</a:t>
            </a:r>
          </a:p>
          <a:p>
            <a:pPr lvl="5">
              <a:lnSpc>
                <a:spcPts val="2000"/>
              </a:lnSpc>
              <a:spcBef>
                <a:spcPts val="800"/>
              </a:spcBef>
              <a:spcAft>
                <a:spcPts val="800"/>
              </a:spcAft>
            </a:pPr>
            <a:r>
              <a:rPr lang="en-US" dirty="0"/>
              <a:t>Identifying and utilising key behaviour change techniques</a:t>
            </a:r>
          </a:p>
          <a:p>
            <a:pPr lvl="5">
              <a:lnSpc>
                <a:spcPts val="2000"/>
              </a:lnSpc>
              <a:spcBef>
                <a:spcPts val="800"/>
              </a:spcBef>
              <a:spcAft>
                <a:spcPts val="800"/>
              </a:spcAft>
            </a:pPr>
            <a:r>
              <a:rPr lang="en-US" dirty="0"/>
              <a:t>Promoting effective use of stop smoking medications and vapes</a:t>
            </a:r>
          </a:p>
          <a:p>
            <a:pPr lvl="5">
              <a:lnSpc>
                <a:spcPts val="2000"/>
              </a:lnSpc>
              <a:spcBef>
                <a:spcPts val="800"/>
              </a:spcBef>
              <a:spcAft>
                <a:spcPts val="800"/>
              </a:spcAft>
            </a:pPr>
            <a:r>
              <a:rPr lang="en-US" dirty="0"/>
              <a:t>Addressing patient scenarios that you are likely to encounter when supporting patients with SMI with stopping smoking</a:t>
            </a:r>
          </a:p>
          <a:p>
            <a:pPr lvl="5">
              <a:lnSpc>
                <a:spcPts val="2000"/>
              </a:lnSpc>
              <a:spcBef>
                <a:spcPts val="800"/>
              </a:spcBef>
              <a:spcAft>
                <a:spcPts val="800"/>
              </a:spcAft>
            </a:pPr>
            <a:r>
              <a:rPr lang="en-US" dirty="0"/>
              <a:t>Clinical issues</a:t>
            </a:r>
          </a:p>
        </p:txBody>
      </p:sp>
      <p:sp>
        <p:nvSpPr>
          <p:cNvPr id="5" name="Footer Placeholder 4">
            <a:extLst>
              <a:ext uri="{FF2B5EF4-FFF2-40B4-BE49-F238E27FC236}">
                <a16:creationId xmlns:a16="http://schemas.microsoft.com/office/drawing/2014/main" id="{D38C94D2-3681-4F33-F6B9-F7168EEA30BB}"/>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a:t>
            </a:r>
            <a:r>
              <a:rPr lang="en-US" dirty="0"/>
              <a:t>- Introduction </a:t>
            </a:r>
          </a:p>
        </p:txBody>
      </p:sp>
    </p:spTree>
    <p:extLst>
      <p:ext uri="{BB962C8B-B14F-4D97-AF65-F5344CB8AC3E}">
        <p14:creationId xmlns:p14="http://schemas.microsoft.com/office/powerpoint/2010/main" val="30332198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22437-DAA3-DB4B-9EA2-E3B4F338AA37}"/>
              </a:ext>
            </a:extLst>
          </p:cNvPr>
          <p:cNvSpPr>
            <a:spLocks noGrp="1"/>
          </p:cNvSpPr>
          <p:nvPr>
            <p:ph type="title"/>
          </p:nvPr>
        </p:nvSpPr>
        <p:spPr>
          <a:xfrm>
            <a:off x="571500" y="152400"/>
            <a:ext cx="7962900" cy="1066800"/>
          </a:xfrm>
        </p:spPr>
        <p:txBody>
          <a:bodyPr/>
          <a:lstStyle/>
          <a:p>
            <a:r>
              <a:rPr lang="en-US" dirty="0"/>
              <a:t>Course programme</a:t>
            </a:r>
          </a:p>
        </p:txBody>
      </p:sp>
      <p:sp>
        <p:nvSpPr>
          <p:cNvPr id="3" name="Content Placeholder 2">
            <a:extLst>
              <a:ext uri="{FF2B5EF4-FFF2-40B4-BE49-F238E27FC236}">
                <a16:creationId xmlns:a16="http://schemas.microsoft.com/office/drawing/2014/main" id="{9373AFD9-AD04-C244-8005-5E18830B15EC}"/>
              </a:ext>
            </a:extLst>
          </p:cNvPr>
          <p:cNvSpPr>
            <a:spLocks noGrp="1"/>
          </p:cNvSpPr>
          <p:nvPr>
            <p:ph type="body" idx="12"/>
          </p:nvPr>
        </p:nvSpPr>
        <p:spPr>
          <a:xfrm>
            <a:off x="571500" y="1752600"/>
            <a:ext cx="7966075" cy="4191000"/>
          </a:xfrm>
        </p:spPr>
        <p:txBody>
          <a:bodyPr/>
          <a:lstStyle/>
          <a:p>
            <a:pPr marL="0" indent="0">
              <a:lnSpc>
                <a:spcPts val="2600"/>
              </a:lnSpc>
              <a:buNone/>
            </a:pPr>
            <a:r>
              <a:rPr lang="en-US" b="1" dirty="0">
                <a:solidFill>
                  <a:schemeClr val="accent1"/>
                </a:solidFill>
              </a:rPr>
              <a:t>Day 1</a:t>
            </a:r>
          </a:p>
          <a:p>
            <a:pPr>
              <a:lnSpc>
                <a:spcPct val="150000"/>
              </a:lnSpc>
            </a:pPr>
            <a:r>
              <a:rPr lang="en-GB" dirty="0"/>
              <a:t>Mental health, smoking and stopping: changing lives</a:t>
            </a:r>
            <a:endParaRPr lang="en-US" dirty="0"/>
          </a:p>
          <a:p>
            <a:pPr>
              <a:lnSpc>
                <a:spcPct val="150000"/>
              </a:lnSpc>
            </a:pPr>
            <a:r>
              <a:rPr lang="en-US" dirty="0"/>
              <a:t>Engaging people with SMI who smoke</a:t>
            </a:r>
          </a:p>
          <a:p>
            <a:pPr>
              <a:lnSpc>
                <a:spcPct val="150000"/>
              </a:lnSpc>
            </a:pPr>
            <a:r>
              <a:rPr lang="en-US" dirty="0"/>
              <a:t>Initial assessment and assessing quitting options</a:t>
            </a:r>
          </a:p>
          <a:p>
            <a:pPr>
              <a:lnSpc>
                <a:spcPct val="150000"/>
              </a:lnSpc>
            </a:pPr>
            <a:r>
              <a:rPr lang="en-GB" dirty="0"/>
              <a:t>Responding to patient scenarios</a:t>
            </a:r>
            <a:r>
              <a:rPr lang="en-CA" dirty="0"/>
              <a:t> </a:t>
            </a:r>
            <a:br>
              <a:rPr lang="en-US" dirty="0"/>
            </a:br>
            <a:endParaRPr lang="en-US" dirty="0"/>
          </a:p>
          <a:p>
            <a:pPr>
              <a:lnSpc>
                <a:spcPts val="2600"/>
              </a:lnSpc>
            </a:pPr>
            <a:endParaRPr lang="en-US" dirty="0"/>
          </a:p>
        </p:txBody>
      </p:sp>
      <p:sp>
        <p:nvSpPr>
          <p:cNvPr id="5" name="Footer Placeholder 4">
            <a:extLst>
              <a:ext uri="{FF2B5EF4-FFF2-40B4-BE49-F238E27FC236}">
                <a16:creationId xmlns:a16="http://schemas.microsoft.com/office/drawing/2014/main" id="{1B64CFD1-131B-8D66-5B35-5AA4E2357183}"/>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a:t>
            </a:r>
            <a:r>
              <a:rPr lang="en-US" dirty="0"/>
              <a:t>- Introduction </a:t>
            </a:r>
          </a:p>
        </p:txBody>
      </p:sp>
    </p:spTree>
    <p:extLst>
      <p:ext uri="{BB962C8B-B14F-4D97-AF65-F5344CB8AC3E}">
        <p14:creationId xmlns:p14="http://schemas.microsoft.com/office/powerpoint/2010/main" val="3364441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22437-DAA3-DB4B-9EA2-E3B4F338AA37}"/>
              </a:ext>
            </a:extLst>
          </p:cNvPr>
          <p:cNvSpPr>
            <a:spLocks noGrp="1"/>
          </p:cNvSpPr>
          <p:nvPr>
            <p:ph type="title"/>
          </p:nvPr>
        </p:nvSpPr>
        <p:spPr>
          <a:xfrm>
            <a:off x="571500" y="152400"/>
            <a:ext cx="7962900" cy="1066800"/>
          </a:xfrm>
        </p:spPr>
        <p:txBody>
          <a:bodyPr/>
          <a:lstStyle/>
          <a:p>
            <a:r>
              <a:rPr lang="en-US" dirty="0"/>
              <a:t>Course programme</a:t>
            </a:r>
          </a:p>
        </p:txBody>
      </p:sp>
      <p:sp>
        <p:nvSpPr>
          <p:cNvPr id="3" name="Content Placeholder 2">
            <a:extLst>
              <a:ext uri="{FF2B5EF4-FFF2-40B4-BE49-F238E27FC236}">
                <a16:creationId xmlns:a16="http://schemas.microsoft.com/office/drawing/2014/main" id="{9373AFD9-AD04-C244-8005-5E18830B15EC}"/>
              </a:ext>
            </a:extLst>
          </p:cNvPr>
          <p:cNvSpPr>
            <a:spLocks noGrp="1"/>
          </p:cNvSpPr>
          <p:nvPr>
            <p:ph type="body" idx="12"/>
          </p:nvPr>
        </p:nvSpPr>
        <p:spPr>
          <a:xfrm>
            <a:off x="571500" y="1752600"/>
            <a:ext cx="7966075" cy="4191000"/>
          </a:xfrm>
        </p:spPr>
        <p:txBody>
          <a:bodyPr/>
          <a:lstStyle/>
          <a:p>
            <a:pPr marL="0" indent="0">
              <a:lnSpc>
                <a:spcPts val="2600"/>
              </a:lnSpc>
              <a:buNone/>
            </a:pPr>
            <a:r>
              <a:rPr lang="en-US" b="1" dirty="0">
                <a:solidFill>
                  <a:schemeClr val="accent1"/>
                </a:solidFill>
              </a:rPr>
              <a:t>Day 2</a:t>
            </a:r>
          </a:p>
          <a:p>
            <a:pPr>
              <a:lnSpc>
                <a:spcPct val="150000"/>
              </a:lnSpc>
            </a:pPr>
            <a:r>
              <a:rPr lang="en-US" dirty="0"/>
              <a:t>Stop smoking medications and vapes</a:t>
            </a:r>
          </a:p>
          <a:p>
            <a:pPr>
              <a:lnSpc>
                <a:spcPct val="150000"/>
              </a:lnSpc>
            </a:pPr>
            <a:r>
              <a:rPr lang="en-US" dirty="0"/>
              <a:t>Smoking and psychotropic medication interactions</a:t>
            </a:r>
          </a:p>
          <a:p>
            <a:pPr>
              <a:lnSpc>
                <a:spcPct val="150000"/>
              </a:lnSpc>
            </a:pPr>
            <a:r>
              <a:rPr lang="en-US" dirty="0"/>
              <a:t>Quit date or reduction date session</a:t>
            </a:r>
          </a:p>
          <a:p>
            <a:pPr>
              <a:lnSpc>
                <a:spcPct val="150000"/>
              </a:lnSpc>
            </a:pPr>
            <a:r>
              <a:rPr lang="en-GB" dirty="0"/>
              <a:t>Follow-up sessions: staying on track and preventing relapse</a:t>
            </a:r>
            <a:endParaRPr lang="en-US" dirty="0"/>
          </a:p>
          <a:p>
            <a:pPr>
              <a:lnSpc>
                <a:spcPct val="150000"/>
              </a:lnSpc>
            </a:pPr>
            <a:r>
              <a:rPr lang="en-US" dirty="0"/>
              <a:t>Managing setbacks</a:t>
            </a:r>
          </a:p>
          <a:p>
            <a:pPr>
              <a:lnSpc>
                <a:spcPct val="150000"/>
              </a:lnSpc>
            </a:pPr>
            <a:r>
              <a:rPr lang="en-US" dirty="0"/>
              <a:t>Responding to patient scenarios</a:t>
            </a:r>
          </a:p>
          <a:p>
            <a:pPr marL="0" indent="0">
              <a:lnSpc>
                <a:spcPts val="2600"/>
              </a:lnSpc>
              <a:buNone/>
            </a:pPr>
            <a:endParaRPr lang="en-US" dirty="0"/>
          </a:p>
        </p:txBody>
      </p:sp>
      <p:sp>
        <p:nvSpPr>
          <p:cNvPr id="5" name="Footer Placeholder 4">
            <a:extLst>
              <a:ext uri="{FF2B5EF4-FFF2-40B4-BE49-F238E27FC236}">
                <a16:creationId xmlns:a16="http://schemas.microsoft.com/office/drawing/2014/main" id="{7206D583-D200-28AE-E569-516E0469C6F5}"/>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a:t>
            </a:r>
            <a:r>
              <a:rPr lang="en-US" dirty="0"/>
              <a:t>- Introduction </a:t>
            </a:r>
          </a:p>
          <a:p>
            <a:pPr>
              <a:defRPr/>
            </a:pPr>
            <a:r>
              <a:rPr lang="en-US" i="0" dirty="0"/>
              <a:t> </a:t>
            </a:r>
          </a:p>
        </p:txBody>
      </p:sp>
    </p:spTree>
    <p:extLst>
      <p:ext uri="{BB962C8B-B14F-4D97-AF65-F5344CB8AC3E}">
        <p14:creationId xmlns:p14="http://schemas.microsoft.com/office/powerpoint/2010/main" val="1267658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779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2"/>
          <p:cNvSpPr>
            <a:spLocks noGrp="1"/>
          </p:cNvSpPr>
          <p:nvPr>
            <p:ph type="title"/>
          </p:nvPr>
        </p:nvSpPr>
        <p:spPr>
          <a:xfrm>
            <a:off x="571500" y="152400"/>
            <a:ext cx="7962900" cy="1066800"/>
          </a:xfrm>
        </p:spPr>
        <p:txBody>
          <a:bodyPr/>
          <a:lstStyle/>
          <a:p>
            <a:r>
              <a:rPr lang="en-US" dirty="0"/>
              <a:t>Housekeeping</a:t>
            </a:r>
          </a:p>
        </p:txBody>
      </p:sp>
      <p:pic>
        <p:nvPicPr>
          <p:cNvPr id="3" name="Graphic 2" descr="Fire Extinguisher with solid fill">
            <a:extLst>
              <a:ext uri="{FF2B5EF4-FFF2-40B4-BE49-F238E27FC236}">
                <a16:creationId xmlns:a16="http://schemas.microsoft.com/office/drawing/2014/main" id="{DA098F18-35BB-A9F4-CBD4-76B7286730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75624" y="3909033"/>
            <a:ext cx="1515008" cy="1515008"/>
          </a:xfrm>
          <a:prstGeom prst="rect">
            <a:avLst/>
          </a:prstGeom>
        </p:spPr>
      </p:pic>
      <p:pic>
        <p:nvPicPr>
          <p:cNvPr id="5" name="Graphic 4" descr="Universal access with solid fill">
            <a:extLst>
              <a:ext uri="{FF2B5EF4-FFF2-40B4-BE49-F238E27FC236}">
                <a16:creationId xmlns:a16="http://schemas.microsoft.com/office/drawing/2014/main" id="{F9BE08B8-BAE0-F920-6C0B-D9294E1201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34813" y="1780602"/>
            <a:ext cx="1826614" cy="1826614"/>
          </a:xfrm>
          <a:prstGeom prst="rect">
            <a:avLst/>
          </a:prstGeom>
        </p:spPr>
      </p:pic>
      <p:pic>
        <p:nvPicPr>
          <p:cNvPr id="7" name="Graphic 6" descr="Phone Vibration with solid fill">
            <a:extLst>
              <a:ext uri="{FF2B5EF4-FFF2-40B4-BE49-F238E27FC236}">
                <a16:creationId xmlns:a16="http://schemas.microsoft.com/office/drawing/2014/main" id="{7B52BA7C-8E32-18AE-BAF8-93A6DAB9E19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405781">
            <a:off x="1995829" y="1979885"/>
            <a:ext cx="1474596" cy="1474596"/>
          </a:xfrm>
          <a:prstGeom prst="rect">
            <a:avLst/>
          </a:prstGeom>
        </p:spPr>
      </p:pic>
      <p:pic>
        <p:nvPicPr>
          <p:cNvPr id="11" name="Graphic 10" descr="Surgical mask with solid fill">
            <a:extLst>
              <a:ext uri="{FF2B5EF4-FFF2-40B4-BE49-F238E27FC236}">
                <a16:creationId xmlns:a16="http://schemas.microsoft.com/office/drawing/2014/main" id="{A31446C5-156B-2A9C-2734-EC040522B46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42455" y="4058389"/>
            <a:ext cx="1618972" cy="1618972"/>
          </a:xfrm>
          <a:prstGeom prst="rect">
            <a:avLst/>
          </a:prstGeom>
        </p:spPr>
      </p:pic>
      <p:sp>
        <p:nvSpPr>
          <p:cNvPr id="9" name="Footer Placeholder 3">
            <a:extLst>
              <a:ext uri="{FF2B5EF4-FFF2-40B4-BE49-F238E27FC236}">
                <a16:creationId xmlns:a16="http://schemas.microsoft.com/office/drawing/2014/main" id="{2D5893FB-FC0B-4018-1DF6-DFDE84EC8C0A}"/>
              </a:ext>
            </a:extLst>
          </p:cNvPr>
          <p:cNvSpPr>
            <a:spLocks noGrp="1"/>
          </p:cNvSpPr>
          <p:nvPr>
            <p:ph type="ftr" sz="quarter" idx="3"/>
          </p:nvPr>
        </p:nvSpPr>
        <p:spPr>
          <a:xfrm>
            <a:off x="593725" y="6356350"/>
            <a:ext cx="7866063" cy="365125"/>
          </a:xfrm>
        </p:spPr>
        <p:txBody>
          <a:bodyPr/>
          <a:lstStyle/>
          <a:p>
            <a:pPr>
              <a:defRPr/>
            </a:pPr>
            <a:r>
              <a:rPr lang="en-US" b="1" dirty="0"/>
              <a:t>Community mental health tobacco treatment training</a:t>
            </a:r>
            <a:r>
              <a:rPr lang="en-US" dirty="0"/>
              <a:t> - Introduction </a:t>
            </a:r>
          </a:p>
        </p:txBody>
      </p:sp>
    </p:spTree>
    <p:extLst>
      <p:ext uri="{BB962C8B-B14F-4D97-AF65-F5344CB8AC3E}">
        <p14:creationId xmlns:p14="http://schemas.microsoft.com/office/powerpoint/2010/main" val="3479594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2"/>
          <p:cNvSpPr>
            <a:spLocks noGrp="1"/>
          </p:cNvSpPr>
          <p:nvPr>
            <p:ph type="title"/>
          </p:nvPr>
        </p:nvSpPr>
        <p:spPr/>
        <p:txBody>
          <a:bodyPr/>
          <a:lstStyle/>
          <a:p>
            <a:r>
              <a:rPr lang="en-US" dirty="0"/>
              <a:t>Digital housekeeping</a:t>
            </a:r>
          </a:p>
        </p:txBody>
      </p:sp>
      <p:pic>
        <p:nvPicPr>
          <p:cNvPr id="3" name="Content Placeholder 2">
            <a:extLst>
              <a:ext uri="{FF2B5EF4-FFF2-40B4-BE49-F238E27FC236}">
                <a16:creationId xmlns:a16="http://schemas.microsoft.com/office/drawing/2014/main" id="{81627853-240B-224A-A61A-14E156621E6B}"/>
              </a:ext>
            </a:extLst>
          </p:cNvPr>
          <p:cNvPicPr>
            <a:picLocks noGrp="1" noChangeAspect="1"/>
          </p:cNvPicPr>
          <p:nvPr>
            <p:ph idx="4294967295"/>
          </p:nvPr>
        </p:nvPicPr>
        <p:blipFill>
          <a:blip r:embed="rId3"/>
          <a:stretch>
            <a:fillRect/>
          </a:stretch>
        </p:blipFill>
        <p:spPr>
          <a:xfrm>
            <a:off x="808404" y="3246437"/>
            <a:ext cx="7527192" cy="365125"/>
          </a:xfrm>
          <a:effectLst>
            <a:outerShdw blurRad="254000" dist="63500" dir="5400000" algn="ctr" rotWithShape="0">
              <a:srgbClr val="000000">
                <a:alpha val="25000"/>
              </a:srgbClr>
            </a:outerShdw>
          </a:effectLst>
        </p:spPr>
      </p:pic>
      <p:sp>
        <p:nvSpPr>
          <p:cNvPr id="4" name="TextBox 3">
            <a:extLst>
              <a:ext uri="{FF2B5EF4-FFF2-40B4-BE49-F238E27FC236}">
                <a16:creationId xmlns:a16="http://schemas.microsoft.com/office/drawing/2014/main" id="{512B0A7F-A2C6-2541-8FA2-2410F92D0A77}"/>
              </a:ext>
            </a:extLst>
          </p:cNvPr>
          <p:cNvSpPr txBox="1"/>
          <p:nvPr/>
        </p:nvSpPr>
        <p:spPr bwMode="auto">
          <a:xfrm>
            <a:off x="1331640" y="2459435"/>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1.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Camera</a:t>
            </a:r>
          </a:p>
        </p:txBody>
      </p:sp>
      <p:cxnSp>
        <p:nvCxnSpPr>
          <p:cNvPr id="8" name="Straight Arrow Connector 7">
            <a:extLst>
              <a:ext uri="{FF2B5EF4-FFF2-40B4-BE49-F238E27FC236}">
                <a16:creationId xmlns:a16="http://schemas.microsoft.com/office/drawing/2014/main" id="{E411946F-995A-6F40-B7E9-C9A1007376DD}"/>
              </a:ext>
            </a:extLst>
          </p:cNvPr>
          <p:cNvCxnSpPr>
            <a:cxnSpLocks/>
          </p:cNvCxnSpPr>
          <p:nvPr/>
        </p:nvCxnSpPr>
        <p:spPr>
          <a:xfrm>
            <a:off x="1907704" y="2780928"/>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E5076CA3-47C3-C142-91F6-5730439F5372}"/>
              </a:ext>
            </a:extLst>
          </p:cNvPr>
          <p:cNvSpPr txBox="1"/>
          <p:nvPr/>
        </p:nvSpPr>
        <p:spPr bwMode="auto">
          <a:xfrm>
            <a:off x="3419873" y="2459435"/>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3.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Chat</a:t>
            </a:r>
          </a:p>
        </p:txBody>
      </p:sp>
      <p:cxnSp>
        <p:nvCxnSpPr>
          <p:cNvPr id="14" name="Straight Arrow Connector 13">
            <a:extLst>
              <a:ext uri="{FF2B5EF4-FFF2-40B4-BE49-F238E27FC236}">
                <a16:creationId xmlns:a16="http://schemas.microsoft.com/office/drawing/2014/main" id="{FA6038D4-DEB1-2542-AF52-41770C3542A8}"/>
              </a:ext>
            </a:extLst>
          </p:cNvPr>
          <p:cNvCxnSpPr>
            <a:cxnSpLocks/>
          </p:cNvCxnSpPr>
          <p:nvPr/>
        </p:nvCxnSpPr>
        <p:spPr>
          <a:xfrm>
            <a:off x="3995937" y="2780928"/>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078FE0C5-407A-3F4F-9362-8CD0FE165CEE}"/>
              </a:ext>
            </a:extLst>
          </p:cNvPr>
          <p:cNvSpPr txBox="1"/>
          <p:nvPr/>
        </p:nvSpPr>
        <p:spPr bwMode="auto">
          <a:xfrm>
            <a:off x="7189748" y="2459435"/>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6.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Hang up</a:t>
            </a:r>
          </a:p>
        </p:txBody>
      </p:sp>
      <p:cxnSp>
        <p:nvCxnSpPr>
          <p:cNvPr id="16" name="Straight Arrow Connector 15">
            <a:extLst>
              <a:ext uri="{FF2B5EF4-FFF2-40B4-BE49-F238E27FC236}">
                <a16:creationId xmlns:a16="http://schemas.microsoft.com/office/drawing/2014/main" id="{4119D865-D941-6A4C-A73C-B9F7D5A79239}"/>
              </a:ext>
            </a:extLst>
          </p:cNvPr>
          <p:cNvCxnSpPr>
            <a:cxnSpLocks/>
          </p:cNvCxnSpPr>
          <p:nvPr/>
        </p:nvCxnSpPr>
        <p:spPr>
          <a:xfrm>
            <a:off x="7765812" y="2780928"/>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6B838465-2CF1-1442-B4DE-21B2A7A223CA}"/>
              </a:ext>
            </a:extLst>
          </p:cNvPr>
          <p:cNvSpPr txBox="1"/>
          <p:nvPr/>
        </p:nvSpPr>
        <p:spPr bwMode="auto">
          <a:xfrm>
            <a:off x="683568" y="4060806"/>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2.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Mic</a:t>
            </a:r>
          </a:p>
        </p:txBody>
      </p:sp>
      <p:cxnSp>
        <p:nvCxnSpPr>
          <p:cNvPr id="18" name="Straight Arrow Connector 17">
            <a:extLst>
              <a:ext uri="{FF2B5EF4-FFF2-40B4-BE49-F238E27FC236}">
                <a16:creationId xmlns:a16="http://schemas.microsoft.com/office/drawing/2014/main" id="{67E96A65-4366-1349-8E6D-09539454A566}"/>
              </a:ext>
            </a:extLst>
          </p:cNvPr>
          <p:cNvCxnSpPr>
            <a:cxnSpLocks/>
          </p:cNvCxnSpPr>
          <p:nvPr/>
        </p:nvCxnSpPr>
        <p:spPr>
          <a:xfrm>
            <a:off x="1259632" y="3700766"/>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4A07717C-5822-8D4D-A88C-B0B7965472A3}"/>
              </a:ext>
            </a:extLst>
          </p:cNvPr>
          <p:cNvSpPr txBox="1"/>
          <p:nvPr/>
        </p:nvSpPr>
        <p:spPr bwMode="auto">
          <a:xfrm>
            <a:off x="2123728" y="4060806"/>
            <a:ext cx="2745856" cy="36004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4.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Participant list and raise hand</a:t>
            </a:r>
          </a:p>
        </p:txBody>
      </p:sp>
      <p:cxnSp>
        <p:nvCxnSpPr>
          <p:cNvPr id="20" name="Straight Arrow Connector 19">
            <a:extLst>
              <a:ext uri="{FF2B5EF4-FFF2-40B4-BE49-F238E27FC236}">
                <a16:creationId xmlns:a16="http://schemas.microsoft.com/office/drawing/2014/main" id="{840D1A15-67B9-9D49-A369-E1A69C2D8500}"/>
              </a:ext>
            </a:extLst>
          </p:cNvPr>
          <p:cNvCxnSpPr>
            <a:cxnSpLocks/>
          </p:cNvCxnSpPr>
          <p:nvPr/>
        </p:nvCxnSpPr>
        <p:spPr>
          <a:xfrm>
            <a:off x="3496656" y="3700766"/>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C2F22885-256C-7347-BBC8-00795B05FBCD}"/>
              </a:ext>
            </a:extLst>
          </p:cNvPr>
          <p:cNvSpPr txBox="1"/>
          <p:nvPr/>
        </p:nvSpPr>
        <p:spPr bwMode="auto">
          <a:xfrm>
            <a:off x="4990600" y="4060806"/>
            <a:ext cx="2745856" cy="36004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5.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Reactions</a:t>
            </a:r>
          </a:p>
        </p:txBody>
      </p:sp>
      <p:cxnSp>
        <p:nvCxnSpPr>
          <p:cNvPr id="22" name="Straight Arrow Connector 21">
            <a:extLst>
              <a:ext uri="{FF2B5EF4-FFF2-40B4-BE49-F238E27FC236}">
                <a16:creationId xmlns:a16="http://schemas.microsoft.com/office/drawing/2014/main" id="{356A7AC4-1345-B24B-81D3-1034A8F3EDBD}"/>
              </a:ext>
            </a:extLst>
          </p:cNvPr>
          <p:cNvCxnSpPr>
            <a:cxnSpLocks/>
          </p:cNvCxnSpPr>
          <p:nvPr/>
        </p:nvCxnSpPr>
        <p:spPr>
          <a:xfrm>
            <a:off x="6363528" y="3700766"/>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EB49E4E3-882B-8D42-A30B-1CEABBBD2E73}"/>
              </a:ext>
            </a:extLst>
          </p:cNvPr>
          <p:cNvSpPr txBox="1"/>
          <p:nvPr/>
        </p:nvSpPr>
        <p:spPr bwMode="auto">
          <a:xfrm>
            <a:off x="996043" y="64661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24" name="Footer Placeholder 4">
            <a:extLst>
              <a:ext uri="{FF2B5EF4-FFF2-40B4-BE49-F238E27FC236}">
                <a16:creationId xmlns:a16="http://schemas.microsoft.com/office/drawing/2014/main" id="{0F379193-F68E-FF73-DEA9-BDA593137CF2}"/>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a:t>
            </a:r>
            <a:r>
              <a:rPr lang="en-US" dirty="0"/>
              <a:t>- Introduction </a:t>
            </a:r>
          </a:p>
          <a:p>
            <a:pPr>
              <a:defRPr/>
            </a:pPr>
            <a:endParaRPr lang="en-US" i="0" dirty="0"/>
          </a:p>
        </p:txBody>
      </p:sp>
    </p:spTree>
    <p:extLst>
      <p:ext uri="{BB962C8B-B14F-4D97-AF65-F5344CB8AC3E}">
        <p14:creationId xmlns:p14="http://schemas.microsoft.com/office/powerpoint/2010/main" val="1875805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2"/>
          <p:cNvSpPr>
            <a:spLocks noGrp="1"/>
          </p:cNvSpPr>
          <p:nvPr>
            <p:ph type="title"/>
          </p:nvPr>
        </p:nvSpPr>
        <p:spPr>
          <a:xfrm>
            <a:off x="571500" y="152400"/>
            <a:ext cx="7962900" cy="1066800"/>
          </a:xfrm>
        </p:spPr>
        <p:txBody>
          <a:bodyPr/>
          <a:lstStyle/>
          <a:p>
            <a:r>
              <a:rPr lang="en-US" dirty="0"/>
              <a:t>Group agreement</a:t>
            </a:r>
          </a:p>
        </p:txBody>
      </p:sp>
      <p:sp>
        <p:nvSpPr>
          <p:cNvPr id="11267" name="Content Placeholder 8"/>
          <p:cNvSpPr>
            <a:spLocks noGrp="1"/>
          </p:cNvSpPr>
          <p:nvPr>
            <p:ph type="body" idx="12"/>
          </p:nvPr>
        </p:nvSpPr>
        <p:spPr>
          <a:xfrm>
            <a:off x="567796" y="1600200"/>
            <a:ext cx="7966604" cy="4191000"/>
          </a:xfrm>
        </p:spPr>
        <p:txBody>
          <a:bodyPr/>
          <a:lstStyle/>
          <a:p>
            <a:pPr>
              <a:spcBef>
                <a:spcPts val="1000"/>
              </a:spcBef>
              <a:spcAft>
                <a:spcPts val="1000"/>
              </a:spcAft>
            </a:pPr>
            <a:r>
              <a:rPr lang="en-US" dirty="0"/>
              <a:t>Respect views and opinions of others</a:t>
            </a:r>
          </a:p>
          <a:p>
            <a:pPr>
              <a:spcBef>
                <a:spcPts val="1000"/>
              </a:spcBef>
              <a:spcAft>
                <a:spcPts val="1000"/>
              </a:spcAft>
            </a:pPr>
            <a:r>
              <a:rPr lang="en-US" dirty="0"/>
              <a:t>Confidentiality</a:t>
            </a:r>
          </a:p>
          <a:p>
            <a:pPr>
              <a:spcBef>
                <a:spcPts val="1000"/>
              </a:spcBef>
              <a:spcAft>
                <a:spcPts val="1000"/>
              </a:spcAft>
            </a:pPr>
            <a:r>
              <a:rPr lang="en-US" dirty="0"/>
              <a:t>Ask questions: no such thing as a bad / stupid question</a:t>
            </a:r>
          </a:p>
          <a:p>
            <a:pPr>
              <a:spcBef>
                <a:spcPts val="1000"/>
              </a:spcBef>
              <a:spcAft>
                <a:spcPts val="1000"/>
              </a:spcAft>
            </a:pPr>
            <a:r>
              <a:rPr lang="en-US" dirty="0"/>
              <a:t>Timekeeping</a:t>
            </a:r>
          </a:p>
          <a:p>
            <a:pPr>
              <a:spcBef>
                <a:spcPts val="1000"/>
              </a:spcBef>
              <a:spcAft>
                <a:spcPts val="1000"/>
              </a:spcAft>
            </a:pPr>
            <a:r>
              <a:rPr lang="en-US" dirty="0"/>
              <a:t>Participate as fully as possible and support </a:t>
            </a:r>
            <a:br>
              <a:rPr lang="en-US" dirty="0"/>
            </a:br>
            <a:r>
              <a:rPr lang="en-US" dirty="0"/>
              <a:t>the participation of others</a:t>
            </a:r>
          </a:p>
          <a:p>
            <a:pPr>
              <a:spcBef>
                <a:spcPts val="1000"/>
              </a:spcBef>
              <a:spcAft>
                <a:spcPts val="1000"/>
              </a:spcAft>
            </a:pPr>
            <a:r>
              <a:rPr lang="en-US" dirty="0"/>
              <a:t>Patience </a:t>
            </a:r>
            <a:r>
              <a:rPr lang="en-US" i="1" dirty="0">
                <a:solidFill>
                  <a:srgbClr val="FF0000"/>
                </a:solidFill>
              </a:rPr>
              <a:t>[virtual only]</a:t>
            </a:r>
          </a:p>
          <a:p>
            <a:pPr>
              <a:spcBef>
                <a:spcPts val="1000"/>
              </a:spcBef>
              <a:spcAft>
                <a:spcPts val="1000"/>
              </a:spcAft>
            </a:pPr>
            <a:endParaRPr lang="en-US" dirty="0"/>
          </a:p>
        </p:txBody>
      </p:sp>
      <p:sp>
        <p:nvSpPr>
          <p:cNvPr id="5" name="Footer Placeholder 4">
            <a:extLst>
              <a:ext uri="{FF2B5EF4-FFF2-40B4-BE49-F238E27FC236}">
                <a16:creationId xmlns:a16="http://schemas.microsoft.com/office/drawing/2014/main" id="{DD6241DC-3F70-EB52-11A5-392ACE7AFAB9}"/>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a:t>
            </a:r>
            <a:r>
              <a:rPr lang="en-US" dirty="0"/>
              <a:t>- Introduction </a:t>
            </a:r>
          </a:p>
        </p:txBody>
      </p:sp>
    </p:spTree>
    <p:extLst>
      <p:ext uri="{BB962C8B-B14F-4D97-AF65-F5344CB8AC3E}">
        <p14:creationId xmlns:p14="http://schemas.microsoft.com/office/powerpoint/2010/main" val="2095818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18306-ADD8-0A47-9E04-F5C67653FD38}"/>
              </a:ext>
            </a:extLst>
          </p:cNvPr>
          <p:cNvSpPr>
            <a:spLocks noGrp="1"/>
          </p:cNvSpPr>
          <p:nvPr>
            <p:ph type="title"/>
          </p:nvPr>
        </p:nvSpPr>
        <p:spPr/>
        <p:txBody>
          <a:bodyPr/>
          <a:lstStyle/>
          <a:p>
            <a:endParaRPr lang="en-US" dirty="0"/>
          </a:p>
        </p:txBody>
      </p:sp>
      <p:grpSp>
        <p:nvGrpSpPr>
          <p:cNvPr id="13" name="Group 12">
            <a:extLst>
              <a:ext uri="{FF2B5EF4-FFF2-40B4-BE49-F238E27FC236}">
                <a16:creationId xmlns:a16="http://schemas.microsoft.com/office/drawing/2014/main" id="{EFF3327E-2272-9061-7490-37FF7C416FFA}"/>
              </a:ext>
            </a:extLst>
          </p:cNvPr>
          <p:cNvGrpSpPr/>
          <p:nvPr/>
        </p:nvGrpSpPr>
        <p:grpSpPr>
          <a:xfrm>
            <a:off x="1211092" y="4155290"/>
            <a:ext cx="6721816" cy="968062"/>
            <a:chOff x="1101436" y="4155290"/>
            <a:chExt cx="6721816" cy="968062"/>
          </a:xfrm>
        </p:grpSpPr>
        <p:pic>
          <p:nvPicPr>
            <p:cNvPr id="12" name="Picture 11">
              <a:extLst>
                <a:ext uri="{FF2B5EF4-FFF2-40B4-BE49-F238E27FC236}">
                  <a16:creationId xmlns:a16="http://schemas.microsoft.com/office/drawing/2014/main" id="{14F401B5-C835-E9B8-010C-2019E131C810}"/>
                </a:ext>
              </a:extLst>
            </p:cNvPr>
            <p:cNvPicPr>
              <a:picLocks noChangeAspect="1"/>
            </p:cNvPicPr>
            <p:nvPr/>
          </p:nvPicPr>
          <p:blipFill>
            <a:blip r:embed="rId3"/>
            <a:stretch>
              <a:fillRect/>
            </a:stretch>
          </p:blipFill>
          <p:spPr>
            <a:xfrm>
              <a:off x="6555971" y="4155290"/>
              <a:ext cx="1267281" cy="968062"/>
            </a:xfrm>
            <a:prstGeom prst="rect">
              <a:avLst/>
            </a:prstGeom>
          </p:spPr>
        </p:pic>
        <p:pic>
          <p:nvPicPr>
            <p:cNvPr id="10" name="Picture 9">
              <a:extLst>
                <a:ext uri="{FF2B5EF4-FFF2-40B4-BE49-F238E27FC236}">
                  <a16:creationId xmlns:a16="http://schemas.microsoft.com/office/drawing/2014/main" id="{087A6A51-E149-3A73-F3A6-C206C0FD0046}"/>
                </a:ext>
              </a:extLst>
            </p:cNvPr>
            <p:cNvPicPr>
              <a:picLocks noChangeAspect="1"/>
            </p:cNvPicPr>
            <p:nvPr/>
          </p:nvPicPr>
          <p:blipFill>
            <a:blip r:embed="rId4"/>
            <a:stretch>
              <a:fillRect/>
            </a:stretch>
          </p:blipFill>
          <p:spPr>
            <a:xfrm>
              <a:off x="3668742" y="4212400"/>
              <a:ext cx="2425925" cy="814297"/>
            </a:xfrm>
            <a:prstGeom prst="rect">
              <a:avLst/>
            </a:prstGeom>
          </p:spPr>
        </p:pic>
        <p:pic>
          <p:nvPicPr>
            <p:cNvPr id="8" name="Picture 7">
              <a:extLst>
                <a:ext uri="{FF2B5EF4-FFF2-40B4-BE49-F238E27FC236}">
                  <a16:creationId xmlns:a16="http://schemas.microsoft.com/office/drawing/2014/main" id="{905FECA6-A25E-FE80-21EB-A5F36E8464F7}"/>
                </a:ext>
              </a:extLst>
            </p:cNvPr>
            <p:cNvPicPr>
              <a:picLocks noChangeAspect="1"/>
            </p:cNvPicPr>
            <p:nvPr/>
          </p:nvPicPr>
          <p:blipFill>
            <a:blip r:embed="rId5"/>
            <a:stretch>
              <a:fillRect/>
            </a:stretch>
          </p:blipFill>
          <p:spPr>
            <a:xfrm>
              <a:off x="1101436" y="4218944"/>
              <a:ext cx="2020945" cy="878463"/>
            </a:xfrm>
            <a:prstGeom prst="rect">
              <a:avLst/>
            </a:prstGeom>
          </p:spPr>
        </p:pic>
      </p:grpSp>
      <p:pic>
        <p:nvPicPr>
          <p:cNvPr id="4" name="Picture 3">
            <a:extLst>
              <a:ext uri="{FF2B5EF4-FFF2-40B4-BE49-F238E27FC236}">
                <a16:creationId xmlns:a16="http://schemas.microsoft.com/office/drawing/2014/main" id="{5D6B8D09-9445-D28F-B519-794051B42157}"/>
              </a:ext>
            </a:extLst>
          </p:cNvPr>
          <p:cNvPicPr>
            <a:picLocks noChangeAspect="1"/>
          </p:cNvPicPr>
          <p:nvPr/>
        </p:nvPicPr>
        <p:blipFill>
          <a:blip r:embed="rId6"/>
          <a:stretch>
            <a:fillRect/>
          </a:stretch>
        </p:blipFill>
        <p:spPr>
          <a:xfrm>
            <a:off x="2241964" y="2343467"/>
            <a:ext cx="1840180" cy="847832"/>
          </a:xfrm>
          <a:prstGeom prst="rect">
            <a:avLst/>
          </a:prstGeom>
        </p:spPr>
      </p:pic>
      <p:pic>
        <p:nvPicPr>
          <p:cNvPr id="15" name="Picture 14" descr="Logo, company name&#10;&#10;Description automatically generated">
            <a:extLst>
              <a:ext uri="{FF2B5EF4-FFF2-40B4-BE49-F238E27FC236}">
                <a16:creationId xmlns:a16="http://schemas.microsoft.com/office/drawing/2014/main" id="{66C9D2A0-7571-61D7-9470-34B00EF37E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24562" y="2236390"/>
            <a:ext cx="2425925" cy="1344880"/>
          </a:xfrm>
          <a:prstGeom prst="rect">
            <a:avLst/>
          </a:prstGeom>
        </p:spPr>
      </p:pic>
      <p:sp>
        <p:nvSpPr>
          <p:cNvPr id="11" name="Footer Placeholder 4">
            <a:extLst>
              <a:ext uri="{FF2B5EF4-FFF2-40B4-BE49-F238E27FC236}">
                <a16:creationId xmlns:a16="http://schemas.microsoft.com/office/drawing/2014/main" id="{748090CA-E397-229C-6913-D325292231FB}"/>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a:t>
            </a:r>
            <a:r>
              <a:rPr lang="en-US" dirty="0"/>
              <a:t>- Introduction </a:t>
            </a:r>
          </a:p>
        </p:txBody>
      </p:sp>
    </p:spTree>
    <p:extLst>
      <p:ext uri="{BB962C8B-B14F-4D97-AF65-F5344CB8AC3E}">
        <p14:creationId xmlns:p14="http://schemas.microsoft.com/office/powerpoint/2010/main" val="4307384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6B9FE05-5413-F24E-AE09-6DE0D70B248D}"/>
              </a:ext>
            </a:extLst>
          </p:cNvPr>
          <p:cNvPicPr>
            <a:picLocks noChangeAspect="1"/>
          </p:cNvPicPr>
          <p:nvPr/>
        </p:nvPicPr>
        <p:blipFill>
          <a:blip r:embed="rId3"/>
          <a:srcRect/>
          <a:stretch/>
        </p:blipFill>
        <p:spPr>
          <a:xfrm>
            <a:off x="0" y="0"/>
            <a:ext cx="9144000" cy="6858000"/>
          </a:xfrm>
          <a:prstGeom prst="rect">
            <a:avLst/>
          </a:prstGeom>
        </p:spPr>
      </p:pic>
      <p:sp>
        <p:nvSpPr>
          <p:cNvPr id="2" name="Subtitle 1">
            <a:extLst>
              <a:ext uri="{FF2B5EF4-FFF2-40B4-BE49-F238E27FC236}">
                <a16:creationId xmlns:a16="http://schemas.microsoft.com/office/drawing/2014/main" id="{C695B558-836C-3C46-B084-A5378E192D82}"/>
              </a:ext>
            </a:extLst>
          </p:cNvPr>
          <p:cNvSpPr>
            <a:spLocks noGrp="1"/>
          </p:cNvSpPr>
          <p:nvPr>
            <p:ph type="subTitle" idx="1"/>
          </p:nvPr>
        </p:nvSpPr>
        <p:spPr>
          <a:xfrm>
            <a:off x="952500" y="1772816"/>
            <a:ext cx="7200900" cy="3025607"/>
          </a:xfrm>
        </p:spPr>
        <p:txBody>
          <a:bodyPr/>
          <a:lstStyle/>
          <a:p>
            <a:r>
              <a:rPr lang="en-US" sz="5000" dirty="0">
                <a:effectLst>
                  <a:outerShdw blurRad="381000" dist="25400" dir="5400000" algn="ctr" rotWithShape="0">
                    <a:srgbClr val="000000">
                      <a:alpha val="95000"/>
                    </a:srgbClr>
                  </a:outerShdw>
                </a:effectLst>
              </a:rPr>
              <a:t>Introductions</a:t>
            </a:r>
          </a:p>
        </p:txBody>
      </p:sp>
    </p:spTree>
    <p:extLst>
      <p:ext uri="{BB962C8B-B14F-4D97-AF65-F5344CB8AC3E}">
        <p14:creationId xmlns:p14="http://schemas.microsoft.com/office/powerpoint/2010/main" val="2385127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BF7EE828-D99E-AC4A-995C-7646C7118346}"/>
              </a:ext>
            </a:extLst>
          </p:cNvPr>
          <p:cNvSpPr/>
          <p:nvPr/>
        </p:nvSpPr>
        <p:spPr bwMode="auto">
          <a:xfrm>
            <a:off x="0" y="0"/>
            <a:ext cx="9144000" cy="6858000"/>
          </a:xfrm>
          <a:prstGeom prst="rect">
            <a:avLst/>
          </a:prstGeom>
          <a:solidFill>
            <a:srgbClr val="262626"/>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1" name="Picture 40">
            <a:extLst>
              <a:ext uri="{FF2B5EF4-FFF2-40B4-BE49-F238E27FC236}">
                <a16:creationId xmlns:a16="http://schemas.microsoft.com/office/drawing/2014/main" id="{F665B63A-61B4-A4EF-CD73-A276AA7DACF3}"/>
              </a:ext>
            </a:extLst>
          </p:cNvPr>
          <p:cNvPicPr>
            <a:picLocks noChangeAspect="1"/>
          </p:cNvPicPr>
          <p:nvPr/>
        </p:nvPicPr>
        <p:blipFill>
          <a:blip r:embed="rId3"/>
          <a:srcRect/>
          <a:stretch/>
        </p:blipFill>
        <p:spPr>
          <a:xfrm>
            <a:off x="3558081" y="4864968"/>
            <a:ext cx="2032417" cy="1350305"/>
          </a:xfrm>
          <a:prstGeom prst="rect">
            <a:avLst/>
          </a:prstGeom>
          <a:effectLst>
            <a:outerShdw blurRad="254000" dist="63500" dir="5400000" algn="tl" rotWithShape="0">
              <a:prstClr val="black"/>
            </a:outerShdw>
            <a:softEdge rad="0"/>
          </a:effectLst>
        </p:spPr>
      </p:pic>
      <p:sp>
        <p:nvSpPr>
          <p:cNvPr id="2" name="Title 1">
            <a:extLst>
              <a:ext uri="{FF2B5EF4-FFF2-40B4-BE49-F238E27FC236}">
                <a16:creationId xmlns:a16="http://schemas.microsoft.com/office/drawing/2014/main" id="{CF607E12-BE4C-084A-801F-B155B0B2D5A3}"/>
              </a:ext>
            </a:extLst>
          </p:cNvPr>
          <p:cNvSpPr>
            <a:spLocks noGrp="1"/>
          </p:cNvSpPr>
          <p:nvPr>
            <p:ph type="title"/>
          </p:nvPr>
        </p:nvSpPr>
        <p:spPr>
          <a:xfrm>
            <a:off x="593272" y="433754"/>
            <a:ext cx="7962900" cy="862483"/>
          </a:xfrm>
        </p:spPr>
        <p:txBody>
          <a:bodyPr/>
          <a:lstStyle/>
          <a:p>
            <a:pPr algn="ctr"/>
            <a:r>
              <a:rPr lang="en-GB" dirty="0"/>
              <a:t>Where would you like to head </a:t>
            </a:r>
            <a:br>
              <a:rPr lang="en-GB" dirty="0"/>
            </a:br>
            <a:r>
              <a:rPr lang="en-GB" dirty="0"/>
              <a:t>on your next holiday?</a:t>
            </a:r>
            <a:endParaRPr lang="en-US" dirty="0"/>
          </a:p>
        </p:txBody>
      </p:sp>
      <p:pic>
        <p:nvPicPr>
          <p:cNvPr id="22" name="Picture 21">
            <a:extLst>
              <a:ext uri="{FF2B5EF4-FFF2-40B4-BE49-F238E27FC236}">
                <a16:creationId xmlns:a16="http://schemas.microsoft.com/office/drawing/2014/main" id="{9BE60E40-5750-2348-98FE-53648F941B01}"/>
              </a:ext>
            </a:extLst>
          </p:cNvPr>
          <p:cNvPicPr>
            <a:picLocks noChangeAspect="1"/>
          </p:cNvPicPr>
          <p:nvPr/>
        </p:nvPicPr>
        <p:blipFill rotWithShape="1">
          <a:blip r:embed="rId4"/>
          <a:srcRect l="18036" t="17296" r="8264" b="8753"/>
          <a:stretch/>
        </p:blipFill>
        <p:spPr>
          <a:xfrm flipH="1">
            <a:off x="1216538" y="1599294"/>
            <a:ext cx="2025459" cy="1350306"/>
          </a:xfrm>
          <a:prstGeom prst="rect">
            <a:avLst/>
          </a:prstGeom>
          <a:effectLst>
            <a:outerShdw blurRad="254000" dist="63500" dir="5400000" algn="tl" rotWithShape="0">
              <a:prstClr val="black"/>
            </a:outerShdw>
            <a:softEdge rad="0"/>
          </a:effectLst>
        </p:spPr>
      </p:pic>
      <p:pic>
        <p:nvPicPr>
          <p:cNvPr id="27" name="Picture 26">
            <a:extLst>
              <a:ext uri="{FF2B5EF4-FFF2-40B4-BE49-F238E27FC236}">
                <a16:creationId xmlns:a16="http://schemas.microsoft.com/office/drawing/2014/main" id="{A8861AE3-5541-544F-9F83-163D504FCD2F}"/>
              </a:ext>
            </a:extLst>
          </p:cNvPr>
          <p:cNvPicPr>
            <a:picLocks noChangeAspect="1"/>
          </p:cNvPicPr>
          <p:nvPr/>
        </p:nvPicPr>
        <p:blipFill rotWithShape="1">
          <a:blip r:embed="rId5"/>
          <a:srcRect t="6172" r="10986" b="4814"/>
          <a:stretch/>
        </p:blipFill>
        <p:spPr>
          <a:xfrm flipH="1">
            <a:off x="3565042" y="1601606"/>
            <a:ext cx="2025457" cy="1345680"/>
          </a:xfrm>
          <a:prstGeom prst="rect">
            <a:avLst/>
          </a:prstGeom>
          <a:effectLst>
            <a:outerShdw blurRad="254000" dist="63500" dir="5400000" algn="tl" rotWithShape="0">
              <a:prstClr val="black"/>
            </a:outerShdw>
            <a:softEdge rad="0"/>
          </a:effectLst>
        </p:spPr>
      </p:pic>
      <p:pic>
        <p:nvPicPr>
          <p:cNvPr id="30" name="Picture 29">
            <a:extLst>
              <a:ext uri="{FF2B5EF4-FFF2-40B4-BE49-F238E27FC236}">
                <a16:creationId xmlns:a16="http://schemas.microsoft.com/office/drawing/2014/main" id="{DF67665C-1E7E-F64C-B31F-8766141AA98F}"/>
              </a:ext>
            </a:extLst>
          </p:cNvPr>
          <p:cNvPicPr>
            <a:picLocks noChangeAspect="1"/>
          </p:cNvPicPr>
          <p:nvPr/>
        </p:nvPicPr>
        <p:blipFill>
          <a:blip r:embed="rId6"/>
          <a:srcRect/>
          <a:stretch/>
        </p:blipFill>
        <p:spPr>
          <a:xfrm>
            <a:off x="5910064" y="1599294"/>
            <a:ext cx="2032419" cy="1350305"/>
          </a:xfrm>
          <a:prstGeom prst="rect">
            <a:avLst/>
          </a:prstGeom>
          <a:effectLst>
            <a:outerShdw blurRad="254000" dist="63500" dir="5400000" algn="tl" rotWithShape="0">
              <a:prstClr val="black"/>
            </a:outerShdw>
            <a:softEdge rad="0"/>
          </a:effectLst>
        </p:spPr>
      </p:pic>
      <p:pic>
        <p:nvPicPr>
          <p:cNvPr id="33" name="Picture 32" descr="Sunset at the great pyramids">
            <a:extLst>
              <a:ext uri="{FF2B5EF4-FFF2-40B4-BE49-F238E27FC236}">
                <a16:creationId xmlns:a16="http://schemas.microsoft.com/office/drawing/2014/main" id="{77ED58B9-1FF3-5B47-B498-34C9336B0323}"/>
              </a:ext>
            </a:extLst>
          </p:cNvPr>
          <p:cNvPicPr>
            <a:picLocks noChangeAspect="1"/>
          </p:cNvPicPr>
          <p:nvPr/>
        </p:nvPicPr>
        <p:blipFill rotWithShape="1">
          <a:blip r:embed="rId7"/>
          <a:srcRect l="20313" t="30369" r="21617"/>
          <a:stretch/>
        </p:blipFill>
        <p:spPr>
          <a:xfrm>
            <a:off x="1213058" y="3211604"/>
            <a:ext cx="2032419" cy="1370831"/>
          </a:xfrm>
          <a:prstGeom prst="rect">
            <a:avLst/>
          </a:prstGeom>
          <a:effectLst>
            <a:outerShdw blurRad="254000" dist="63500" dir="5400000" algn="tl" rotWithShape="0">
              <a:prstClr val="black"/>
            </a:outerShdw>
            <a:softEdge rad="0"/>
          </a:effectLst>
        </p:spPr>
      </p:pic>
      <p:pic>
        <p:nvPicPr>
          <p:cNvPr id="36" name="Picture 35" descr="Beach beds placed on tropical beach at sunset">
            <a:extLst>
              <a:ext uri="{FF2B5EF4-FFF2-40B4-BE49-F238E27FC236}">
                <a16:creationId xmlns:a16="http://schemas.microsoft.com/office/drawing/2014/main" id="{9600022D-4611-E54E-AAB7-B0E3E69BFFBF}"/>
              </a:ext>
            </a:extLst>
          </p:cNvPr>
          <p:cNvPicPr>
            <a:picLocks noChangeAspect="1"/>
          </p:cNvPicPr>
          <p:nvPr/>
        </p:nvPicPr>
        <p:blipFill rotWithShape="1">
          <a:blip r:embed="rId8"/>
          <a:srcRect l="695" t="13788" r="18554" b="5460"/>
          <a:stretch/>
        </p:blipFill>
        <p:spPr>
          <a:xfrm flipH="1">
            <a:off x="3565042" y="3232131"/>
            <a:ext cx="2025457" cy="1350305"/>
          </a:xfrm>
          <a:prstGeom prst="rect">
            <a:avLst/>
          </a:prstGeom>
          <a:effectLst>
            <a:outerShdw blurRad="254000" dist="63500" dir="5400000" algn="tl" rotWithShape="0">
              <a:prstClr val="black"/>
            </a:outerShdw>
            <a:softEdge rad="0"/>
          </a:effectLst>
        </p:spPr>
      </p:pic>
      <p:pic>
        <p:nvPicPr>
          <p:cNvPr id="39" name="Picture 38">
            <a:extLst>
              <a:ext uri="{FF2B5EF4-FFF2-40B4-BE49-F238E27FC236}">
                <a16:creationId xmlns:a16="http://schemas.microsoft.com/office/drawing/2014/main" id="{AF3E9982-4BC7-D143-B98C-88581DBECD07}"/>
              </a:ext>
            </a:extLst>
          </p:cNvPr>
          <p:cNvPicPr>
            <a:picLocks noChangeAspect="1"/>
          </p:cNvPicPr>
          <p:nvPr/>
        </p:nvPicPr>
        <p:blipFill rotWithShape="1">
          <a:blip r:embed="rId9"/>
          <a:srcRect l="12930" t="19567" r="26203" b="19567"/>
          <a:stretch/>
        </p:blipFill>
        <p:spPr>
          <a:xfrm>
            <a:off x="5910066" y="4864968"/>
            <a:ext cx="2032417" cy="1350305"/>
          </a:xfrm>
          <a:prstGeom prst="rect">
            <a:avLst/>
          </a:prstGeom>
          <a:effectLst>
            <a:outerShdw blurRad="254000" dist="63500" dir="5400000" algn="tl" rotWithShape="0">
              <a:prstClr val="black"/>
            </a:outerShdw>
            <a:softEdge rad="0"/>
          </a:effectLst>
        </p:spPr>
      </p:pic>
      <p:pic>
        <p:nvPicPr>
          <p:cNvPr id="42" name="Picture 41" descr="Very fast snowboarder slides at ski slope">
            <a:extLst>
              <a:ext uri="{FF2B5EF4-FFF2-40B4-BE49-F238E27FC236}">
                <a16:creationId xmlns:a16="http://schemas.microsoft.com/office/drawing/2014/main" id="{CCCFC772-0911-0B4A-88AF-9D53A840775A}"/>
              </a:ext>
            </a:extLst>
          </p:cNvPr>
          <p:cNvPicPr>
            <a:picLocks noChangeAspect="1"/>
          </p:cNvPicPr>
          <p:nvPr/>
        </p:nvPicPr>
        <p:blipFill rotWithShape="1">
          <a:blip r:embed="rId10"/>
          <a:srcRect l="17426" t="9145" r="6059" b="14339"/>
          <a:stretch/>
        </p:blipFill>
        <p:spPr>
          <a:xfrm>
            <a:off x="1215549" y="4864968"/>
            <a:ext cx="2027437" cy="1350305"/>
          </a:xfrm>
          <a:prstGeom prst="rect">
            <a:avLst/>
          </a:prstGeom>
          <a:effectLst>
            <a:outerShdw blurRad="254000" dist="63500" dir="5400000" algn="tl" rotWithShape="0">
              <a:prstClr val="black"/>
            </a:outerShdw>
            <a:softEdge rad="0"/>
          </a:effectLst>
        </p:spPr>
      </p:pic>
      <p:pic>
        <p:nvPicPr>
          <p:cNvPr id="45" name="Picture 44" descr="Eiffel Tower">
            <a:extLst>
              <a:ext uri="{FF2B5EF4-FFF2-40B4-BE49-F238E27FC236}">
                <a16:creationId xmlns:a16="http://schemas.microsoft.com/office/drawing/2014/main" id="{4EDBC40C-82DC-E34C-8821-9A06B8AA46D8}"/>
              </a:ext>
            </a:extLst>
          </p:cNvPr>
          <p:cNvPicPr>
            <a:picLocks noChangeAspect="1"/>
          </p:cNvPicPr>
          <p:nvPr/>
        </p:nvPicPr>
        <p:blipFill rotWithShape="1">
          <a:blip r:embed="rId11"/>
          <a:srcRect l="-198" t="8436" r="8634"/>
          <a:stretch/>
        </p:blipFill>
        <p:spPr>
          <a:xfrm>
            <a:off x="5910064" y="3232131"/>
            <a:ext cx="2024468" cy="1350305"/>
          </a:xfrm>
          <a:prstGeom prst="rect">
            <a:avLst/>
          </a:prstGeom>
          <a:effectLst>
            <a:outerShdw blurRad="254000" dist="63500" dir="5400000" algn="tl" rotWithShape="0">
              <a:prstClr val="black"/>
            </a:outerShdw>
            <a:softEdge rad="0"/>
          </a:effectLst>
        </p:spPr>
      </p:pic>
      <p:grpSp>
        <p:nvGrpSpPr>
          <p:cNvPr id="3" name="Group 2">
            <a:extLst>
              <a:ext uri="{FF2B5EF4-FFF2-40B4-BE49-F238E27FC236}">
                <a16:creationId xmlns:a16="http://schemas.microsoft.com/office/drawing/2014/main" id="{274B6E9E-9753-763D-F185-5A504DAAF1F4}"/>
              </a:ext>
            </a:extLst>
          </p:cNvPr>
          <p:cNvGrpSpPr/>
          <p:nvPr/>
        </p:nvGrpSpPr>
        <p:grpSpPr>
          <a:xfrm>
            <a:off x="1317187" y="2607699"/>
            <a:ext cx="4956939" cy="3514279"/>
            <a:chOff x="1308646" y="1599294"/>
            <a:chExt cx="4956939" cy="3514279"/>
          </a:xfrm>
        </p:grpSpPr>
        <p:sp>
          <p:nvSpPr>
            <p:cNvPr id="24" name="TextBox 23">
              <a:extLst>
                <a:ext uri="{FF2B5EF4-FFF2-40B4-BE49-F238E27FC236}">
                  <a16:creationId xmlns:a16="http://schemas.microsoft.com/office/drawing/2014/main" id="{7E8E3C50-9438-3541-AFA9-35B92909E952}"/>
                </a:ext>
              </a:extLst>
            </p:cNvPr>
            <p:cNvSpPr txBox="1"/>
            <p:nvPr/>
          </p:nvSpPr>
          <p:spPr bwMode="auto">
            <a:xfrm>
              <a:off x="1308646" y="1599294"/>
              <a:ext cx="259933" cy="248605"/>
            </a:xfrm>
            <a:prstGeom prst="rect">
              <a:avLst/>
            </a:prstGeom>
            <a:solidFill>
              <a:srgbClr val="000000"/>
            </a:solidFill>
            <a:ln w="9525">
              <a:noFill/>
              <a:miter lim="800000"/>
              <a:headEnd/>
              <a:tailEnd/>
            </a:ln>
          </p:spPr>
          <p:txBody>
            <a:bodyPr vert="horz" wrap="square" lIns="0" tIns="0" rIns="0" bIns="1440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400" b="1" dirty="0">
                  <a:solidFill>
                    <a:schemeClr val="bg1"/>
                  </a:solidFill>
                  <a:latin typeface="Arial Narrow" panose="020B0604020202020204" pitchFamily="34" charset="0"/>
                  <a:cs typeface="Arial Narrow" panose="020B0604020202020204" pitchFamily="34" charset="0"/>
                </a:rPr>
                <a:t>1</a:t>
              </a:r>
              <a:endParaRPr kumimoji="0" lang="en-US" sz="1400" b="1" u="none" strike="noStrike" kern="1200" cap="none" spc="0" normalizeH="0" baseline="0" noProof="0" dirty="0">
                <a:ln>
                  <a:noFill/>
                </a:ln>
                <a:solidFill>
                  <a:schemeClr val="bg1"/>
                </a:solidFill>
                <a:effectLst/>
                <a:uLnTx/>
                <a:uFillTx/>
                <a:latin typeface="Arial Narrow" panose="020B0604020202020204" pitchFamily="34" charset="0"/>
                <a:cs typeface="Arial Narrow" panose="020B0604020202020204" pitchFamily="34" charset="0"/>
              </a:endParaRPr>
            </a:p>
          </p:txBody>
        </p:sp>
        <p:sp>
          <p:nvSpPr>
            <p:cNvPr id="28" name="TextBox 27">
              <a:extLst>
                <a:ext uri="{FF2B5EF4-FFF2-40B4-BE49-F238E27FC236}">
                  <a16:creationId xmlns:a16="http://schemas.microsoft.com/office/drawing/2014/main" id="{1A87D8DA-233C-B04A-B8B4-BD34B681E2D5}"/>
                </a:ext>
              </a:extLst>
            </p:cNvPr>
            <p:cNvSpPr txBox="1"/>
            <p:nvPr/>
          </p:nvSpPr>
          <p:spPr bwMode="auto">
            <a:xfrm>
              <a:off x="3657149" y="1599294"/>
              <a:ext cx="259933" cy="248605"/>
            </a:xfrm>
            <a:prstGeom prst="rect">
              <a:avLst/>
            </a:prstGeom>
            <a:solidFill>
              <a:srgbClr val="000000"/>
            </a:solidFill>
            <a:ln w="9525">
              <a:noFill/>
              <a:miter lim="800000"/>
              <a:headEnd/>
              <a:tailEnd/>
            </a:ln>
          </p:spPr>
          <p:txBody>
            <a:bodyPr vert="horz" wrap="square" lIns="0" tIns="0" rIns="0" bIns="1440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400" b="1" dirty="0">
                  <a:solidFill>
                    <a:schemeClr val="bg1"/>
                  </a:solidFill>
                  <a:latin typeface="Arial Narrow" panose="020B0604020202020204" pitchFamily="34" charset="0"/>
                  <a:cs typeface="Arial Narrow" panose="020B0604020202020204" pitchFamily="34" charset="0"/>
                </a:rPr>
                <a:t>2</a:t>
              </a:r>
              <a:endParaRPr kumimoji="0" lang="en-US" sz="1400" b="1" u="none" strike="noStrike" kern="1200" cap="none" spc="0" normalizeH="0" baseline="0" noProof="0" dirty="0">
                <a:ln>
                  <a:noFill/>
                </a:ln>
                <a:solidFill>
                  <a:schemeClr val="bg1"/>
                </a:solidFill>
                <a:effectLst/>
                <a:uLnTx/>
                <a:uFillTx/>
                <a:latin typeface="Arial Narrow" panose="020B0604020202020204" pitchFamily="34" charset="0"/>
                <a:cs typeface="Arial Narrow" panose="020B0604020202020204" pitchFamily="34" charset="0"/>
              </a:endParaRPr>
            </a:p>
          </p:txBody>
        </p:sp>
        <p:sp>
          <p:nvSpPr>
            <p:cNvPr id="31" name="TextBox 30">
              <a:extLst>
                <a:ext uri="{FF2B5EF4-FFF2-40B4-BE49-F238E27FC236}">
                  <a16:creationId xmlns:a16="http://schemas.microsoft.com/office/drawing/2014/main" id="{4AE226C8-3BB3-D542-BD6E-6A74986CD703}"/>
                </a:ext>
              </a:extLst>
            </p:cNvPr>
            <p:cNvSpPr txBox="1"/>
            <p:nvPr/>
          </p:nvSpPr>
          <p:spPr bwMode="auto">
            <a:xfrm>
              <a:off x="6005652" y="1599294"/>
              <a:ext cx="259933" cy="248605"/>
            </a:xfrm>
            <a:prstGeom prst="rect">
              <a:avLst/>
            </a:prstGeom>
            <a:solidFill>
              <a:srgbClr val="000000"/>
            </a:solidFill>
            <a:ln w="9525">
              <a:noFill/>
              <a:miter lim="800000"/>
              <a:headEnd/>
              <a:tailEnd/>
            </a:ln>
          </p:spPr>
          <p:txBody>
            <a:bodyPr vert="horz" wrap="square" lIns="0" tIns="0" rIns="0" bIns="1440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400" b="1" dirty="0">
                  <a:solidFill>
                    <a:schemeClr val="bg1"/>
                  </a:solidFill>
                  <a:latin typeface="Arial Narrow" panose="020B0604020202020204" pitchFamily="34" charset="0"/>
                  <a:cs typeface="Arial Narrow" panose="020B0604020202020204" pitchFamily="34" charset="0"/>
                </a:rPr>
                <a:t>3</a:t>
              </a:r>
              <a:endParaRPr kumimoji="0" lang="en-US" sz="1400" b="1" u="none" strike="noStrike" kern="1200" cap="none" spc="0" normalizeH="0" baseline="0" noProof="0" dirty="0">
                <a:ln>
                  <a:noFill/>
                </a:ln>
                <a:solidFill>
                  <a:schemeClr val="bg1"/>
                </a:solidFill>
                <a:effectLst/>
                <a:uLnTx/>
                <a:uFillTx/>
                <a:latin typeface="Arial Narrow" panose="020B0604020202020204" pitchFamily="34" charset="0"/>
                <a:cs typeface="Arial Narrow" panose="020B0604020202020204" pitchFamily="34" charset="0"/>
              </a:endParaRPr>
            </a:p>
          </p:txBody>
        </p:sp>
        <p:sp>
          <p:nvSpPr>
            <p:cNvPr id="34" name="TextBox 33">
              <a:extLst>
                <a:ext uri="{FF2B5EF4-FFF2-40B4-BE49-F238E27FC236}">
                  <a16:creationId xmlns:a16="http://schemas.microsoft.com/office/drawing/2014/main" id="{C7AAE1D6-6C5B-D042-84C7-A8BC793AF054}"/>
                </a:ext>
              </a:extLst>
            </p:cNvPr>
            <p:cNvSpPr txBox="1"/>
            <p:nvPr/>
          </p:nvSpPr>
          <p:spPr bwMode="auto">
            <a:xfrm>
              <a:off x="1308646" y="3232131"/>
              <a:ext cx="259933" cy="248605"/>
            </a:xfrm>
            <a:prstGeom prst="rect">
              <a:avLst/>
            </a:prstGeom>
            <a:solidFill>
              <a:srgbClr val="000000"/>
            </a:solidFill>
            <a:ln w="9525">
              <a:noFill/>
              <a:miter lim="800000"/>
              <a:headEnd/>
              <a:tailEnd/>
            </a:ln>
          </p:spPr>
          <p:txBody>
            <a:bodyPr vert="horz" wrap="square" lIns="0" tIns="0" rIns="0" bIns="1440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400" b="1" dirty="0">
                  <a:solidFill>
                    <a:schemeClr val="bg1"/>
                  </a:solidFill>
                  <a:latin typeface="Arial Narrow" panose="020B0604020202020204" pitchFamily="34" charset="0"/>
                  <a:cs typeface="Arial Narrow" panose="020B0604020202020204" pitchFamily="34" charset="0"/>
                </a:rPr>
                <a:t>4</a:t>
              </a:r>
              <a:endParaRPr kumimoji="0" lang="en-US" sz="1400" b="1" u="none" strike="noStrike" kern="1200" cap="none" spc="0" normalizeH="0" baseline="0" noProof="0" dirty="0">
                <a:ln>
                  <a:noFill/>
                </a:ln>
                <a:solidFill>
                  <a:schemeClr val="bg1"/>
                </a:solidFill>
                <a:effectLst/>
                <a:uLnTx/>
                <a:uFillTx/>
                <a:latin typeface="Arial Narrow" panose="020B0604020202020204" pitchFamily="34" charset="0"/>
                <a:cs typeface="Arial Narrow" panose="020B0604020202020204" pitchFamily="34" charset="0"/>
              </a:endParaRPr>
            </a:p>
          </p:txBody>
        </p:sp>
        <p:sp>
          <p:nvSpPr>
            <p:cNvPr id="37" name="TextBox 36">
              <a:extLst>
                <a:ext uri="{FF2B5EF4-FFF2-40B4-BE49-F238E27FC236}">
                  <a16:creationId xmlns:a16="http://schemas.microsoft.com/office/drawing/2014/main" id="{EBDDA654-C4A5-7B4D-9268-565D1F643C2D}"/>
                </a:ext>
              </a:extLst>
            </p:cNvPr>
            <p:cNvSpPr txBox="1"/>
            <p:nvPr/>
          </p:nvSpPr>
          <p:spPr bwMode="auto">
            <a:xfrm>
              <a:off x="3657149" y="3232131"/>
              <a:ext cx="259933" cy="248605"/>
            </a:xfrm>
            <a:prstGeom prst="rect">
              <a:avLst/>
            </a:prstGeom>
            <a:solidFill>
              <a:srgbClr val="000000"/>
            </a:solidFill>
            <a:ln w="9525">
              <a:noFill/>
              <a:miter lim="800000"/>
              <a:headEnd/>
              <a:tailEnd/>
            </a:ln>
          </p:spPr>
          <p:txBody>
            <a:bodyPr vert="horz" wrap="square" lIns="0" tIns="0" rIns="0" bIns="1440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400" b="1" dirty="0">
                  <a:solidFill>
                    <a:schemeClr val="bg1"/>
                  </a:solidFill>
                  <a:latin typeface="Arial Narrow" panose="020B0604020202020204" pitchFamily="34" charset="0"/>
                  <a:cs typeface="Arial Narrow" panose="020B0604020202020204" pitchFamily="34" charset="0"/>
                </a:rPr>
                <a:t>5</a:t>
              </a:r>
              <a:endParaRPr kumimoji="0" lang="en-US" sz="1400" b="1" u="none" strike="noStrike" kern="1200" cap="none" spc="0" normalizeH="0" baseline="0" noProof="0" dirty="0">
                <a:ln>
                  <a:noFill/>
                </a:ln>
                <a:solidFill>
                  <a:schemeClr val="bg1"/>
                </a:solidFill>
                <a:effectLst/>
                <a:uLnTx/>
                <a:uFillTx/>
                <a:latin typeface="Arial Narrow" panose="020B0604020202020204" pitchFamily="34" charset="0"/>
                <a:cs typeface="Arial Narrow" panose="020B0604020202020204" pitchFamily="34" charset="0"/>
              </a:endParaRPr>
            </a:p>
          </p:txBody>
        </p:sp>
        <p:sp>
          <p:nvSpPr>
            <p:cNvPr id="40" name="TextBox 39">
              <a:extLst>
                <a:ext uri="{FF2B5EF4-FFF2-40B4-BE49-F238E27FC236}">
                  <a16:creationId xmlns:a16="http://schemas.microsoft.com/office/drawing/2014/main" id="{9D58A0D4-9708-364D-AEC3-D681ABB3F0A6}"/>
                </a:ext>
              </a:extLst>
            </p:cNvPr>
            <p:cNvSpPr txBox="1"/>
            <p:nvPr/>
          </p:nvSpPr>
          <p:spPr bwMode="auto">
            <a:xfrm>
              <a:off x="6005652" y="3232131"/>
              <a:ext cx="259933" cy="248605"/>
            </a:xfrm>
            <a:prstGeom prst="rect">
              <a:avLst/>
            </a:prstGeom>
            <a:solidFill>
              <a:srgbClr val="000000"/>
            </a:solidFill>
            <a:ln w="9525">
              <a:noFill/>
              <a:miter lim="800000"/>
              <a:headEnd/>
              <a:tailEnd/>
            </a:ln>
          </p:spPr>
          <p:txBody>
            <a:bodyPr vert="horz" wrap="square" lIns="0" tIns="0" rIns="0" bIns="1440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400" b="1" dirty="0">
                  <a:solidFill>
                    <a:schemeClr val="bg1"/>
                  </a:solidFill>
                  <a:latin typeface="Arial Narrow" panose="020B0604020202020204" pitchFamily="34" charset="0"/>
                  <a:cs typeface="Arial Narrow" panose="020B0604020202020204" pitchFamily="34" charset="0"/>
                </a:rPr>
                <a:t>6</a:t>
              </a:r>
              <a:endParaRPr kumimoji="0" lang="en-US" sz="1400" b="1" u="none" strike="noStrike" kern="1200" cap="none" spc="0" normalizeH="0" baseline="0" noProof="0" dirty="0">
                <a:ln>
                  <a:noFill/>
                </a:ln>
                <a:solidFill>
                  <a:schemeClr val="bg1"/>
                </a:solidFill>
                <a:effectLst/>
                <a:uLnTx/>
                <a:uFillTx/>
                <a:latin typeface="Arial Narrow" panose="020B0604020202020204" pitchFamily="34" charset="0"/>
                <a:cs typeface="Arial Narrow" panose="020B0604020202020204" pitchFamily="34" charset="0"/>
              </a:endParaRPr>
            </a:p>
          </p:txBody>
        </p:sp>
        <p:sp>
          <p:nvSpPr>
            <p:cNvPr id="43" name="TextBox 42">
              <a:extLst>
                <a:ext uri="{FF2B5EF4-FFF2-40B4-BE49-F238E27FC236}">
                  <a16:creationId xmlns:a16="http://schemas.microsoft.com/office/drawing/2014/main" id="{BF9938EE-8471-3B46-A060-6313AB6477AB}"/>
                </a:ext>
              </a:extLst>
            </p:cNvPr>
            <p:cNvSpPr txBox="1"/>
            <p:nvPr/>
          </p:nvSpPr>
          <p:spPr bwMode="auto">
            <a:xfrm>
              <a:off x="1308646" y="4864968"/>
              <a:ext cx="259933" cy="248605"/>
            </a:xfrm>
            <a:prstGeom prst="rect">
              <a:avLst/>
            </a:prstGeom>
            <a:solidFill>
              <a:srgbClr val="000000"/>
            </a:solidFill>
            <a:ln w="9525">
              <a:noFill/>
              <a:miter lim="800000"/>
              <a:headEnd/>
              <a:tailEnd/>
            </a:ln>
          </p:spPr>
          <p:txBody>
            <a:bodyPr vert="horz" wrap="square" lIns="0" tIns="0" rIns="0" bIns="1440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400" b="1" dirty="0">
                  <a:solidFill>
                    <a:schemeClr val="bg1"/>
                  </a:solidFill>
                  <a:latin typeface="Arial Narrow" panose="020B0604020202020204" pitchFamily="34" charset="0"/>
                  <a:cs typeface="Arial Narrow" panose="020B0604020202020204" pitchFamily="34" charset="0"/>
                </a:rPr>
                <a:t>7</a:t>
              </a:r>
              <a:endParaRPr kumimoji="0" lang="en-US" sz="1400" b="1" u="none" strike="noStrike" kern="1200" cap="none" spc="0" normalizeH="0" baseline="0" noProof="0" dirty="0">
                <a:ln>
                  <a:noFill/>
                </a:ln>
                <a:solidFill>
                  <a:schemeClr val="bg1"/>
                </a:solidFill>
                <a:effectLst/>
                <a:uLnTx/>
                <a:uFillTx/>
                <a:latin typeface="Arial Narrow" panose="020B0604020202020204" pitchFamily="34" charset="0"/>
                <a:cs typeface="Arial Narrow" panose="020B0604020202020204" pitchFamily="34" charset="0"/>
              </a:endParaRPr>
            </a:p>
          </p:txBody>
        </p:sp>
        <p:sp>
          <p:nvSpPr>
            <p:cNvPr id="46" name="TextBox 45">
              <a:extLst>
                <a:ext uri="{FF2B5EF4-FFF2-40B4-BE49-F238E27FC236}">
                  <a16:creationId xmlns:a16="http://schemas.microsoft.com/office/drawing/2014/main" id="{D3EC3F05-7520-0947-9431-A25897C07063}"/>
                </a:ext>
              </a:extLst>
            </p:cNvPr>
            <p:cNvSpPr txBox="1"/>
            <p:nvPr/>
          </p:nvSpPr>
          <p:spPr bwMode="auto">
            <a:xfrm>
              <a:off x="3657149" y="4864968"/>
              <a:ext cx="259933" cy="248605"/>
            </a:xfrm>
            <a:prstGeom prst="rect">
              <a:avLst/>
            </a:prstGeom>
            <a:solidFill>
              <a:srgbClr val="000000"/>
            </a:solidFill>
            <a:ln w="9525">
              <a:noFill/>
              <a:miter lim="800000"/>
              <a:headEnd/>
              <a:tailEnd/>
            </a:ln>
          </p:spPr>
          <p:txBody>
            <a:bodyPr vert="horz" wrap="square" lIns="0" tIns="0" rIns="0" bIns="1440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400" b="1" dirty="0">
                  <a:solidFill>
                    <a:schemeClr val="bg1"/>
                  </a:solidFill>
                  <a:latin typeface="Arial Narrow" panose="020B0604020202020204" pitchFamily="34" charset="0"/>
                  <a:cs typeface="Arial Narrow" panose="020B0604020202020204" pitchFamily="34" charset="0"/>
                </a:rPr>
                <a:t>8</a:t>
              </a:r>
              <a:endParaRPr kumimoji="0" lang="en-US" sz="1400" b="1" u="none" strike="noStrike" kern="1200" cap="none" spc="0" normalizeH="0" baseline="0" noProof="0" dirty="0">
                <a:ln>
                  <a:noFill/>
                </a:ln>
                <a:solidFill>
                  <a:schemeClr val="bg1"/>
                </a:solidFill>
                <a:effectLst/>
                <a:uLnTx/>
                <a:uFillTx/>
                <a:latin typeface="Arial Narrow" panose="020B0604020202020204" pitchFamily="34" charset="0"/>
                <a:cs typeface="Arial Narrow" panose="020B0604020202020204" pitchFamily="34" charset="0"/>
              </a:endParaRPr>
            </a:p>
          </p:txBody>
        </p:sp>
        <p:sp>
          <p:nvSpPr>
            <p:cNvPr id="49" name="TextBox 48">
              <a:extLst>
                <a:ext uri="{FF2B5EF4-FFF2-40B4-BE49-F238E27FC236}">
                  <a16:creationId xmlns:a16="http://schemas.microsoft.com/office/drawing/2014/main" id="{29EF51EA-8D11-444F-9BEA-2A27200BFB1D}"/>
                </a:ext>
              </a:extLst>
            </p:cNvPr>
            <p:cNvSpPr txBox="1"/>
            <p:nvPr/>
          </p:nvSpPr>
          <p:spPr bwMode="auto">
            <a:xfrm>
              <a:off x="6005652" y="4864968"/>
              <a:ext cx="259933" cy="248605"/>
            </a:xfrm>
            <a:prstGeom prst="rect">
              <a:avLst/>
            </a:prstGeom>
            <a:solidFill>
              <a:srgbClr val="000000"/>
            </a:solidFill>
            <a:ln w="9525">
              <a:noFill/>
              <a:miter lim="800000"/>
              <a:headEnd/>
              <a:tailEnd/>
            </a:ln>
          </p:spPr>
          <p:txBody>
            <a:bodyPr vert="horz" wrap="square" lIns="0" tIns="0" rIns="0" bIns="1440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sz="1400" b="1" dirty="0">
                  <a:solidFill>
                    <a:schemeClr val="bg1"/>
                  </a:solidFill>
                  <a:latin typeface="Arial Narrow" panose="020B0604020202020204" pitchFamily="34" charset="0"/>
                  <a:cs typeface="Arial Narrow" panose="020B0604020202020204" pitchFamily="34" charset="0"/>
                </a:rPr>
                <a:t>9</a:t>
              </a:r>
              <a:endParaRPr kumimoji="0" lang="en-US" sz="1400" b="1" u="none" strike="noStrike" kern="1200" cap="none" spc="0" normalizeH="0" baseline="0" noProof="0" dirty="0">
                <a:ln>
                  <a:noFill/>
                </a:ln>
                <a:solidFill>
                  <a:schemeClr val="bg1"/>
                </a:solidFill>
                <a:effectLst/>
                <a:uLnTx/>
                <a:uFillTx/>
                <a:latin typeface="Arial Narrow" panose="020B0604020202020204" pitchFamily="34" charset="0"/>
                <a:cs typeface="Arial Narrow" panose="020B0604020202020204" pitchFamily="34" charset="0"/>
              </a:endParaRPr>
            </a:p>
          </p:txBody>
        </p:sp>
      </p:grpSp>
    </p:spTree>
    <p:extLst>
      <p:ext uri="{BB962C8B-B14F-4D97-AF65-F5344CB8AC3E}">
        <p14:creationId xmlns:p14="http://schemas.microsoft.com/office/powerpoint/2010/main" val="2910120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698292-7DBB-A443-9CF4-381E122FA493}"/>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B58C823E-2AE9-9A43-A1FD-1859B9F18D5B}"/>
              </a:ext>
            </a:extLst>
          </p:cNvPr>
          <p:cNvSpPr>
            <a:spLocks noGrp="1"/>
          </p:cNvSpPr>
          <p:nvPr>
            <p:ph type="ctrTitle"/>
          </p:nvPr>
        </p:nvSpPr>
        <p:spPr>
          <a:xfrm>
            <a:off x="952500" y="838201"/>
            <a:ext cx="7200900" cy="502567"/>
          </a:xfrm>
        </p:spPr>
        <p:txBody>
          <a:bodyPr/>
          <a:lstStyle/>
          <a:p>
            <a:r>
              <a:rPr lang="en-US" dirty="0">
                <a:solidFill>
                  <a:schemeClr val="accent3"/>
                </a:solidFill>
              </a:rPr>
              <a:t>Behavioural support</a:t>
            </a:r>
          </a:p>
        </p:txBody>
      </p:sp>
      <p:sp>
        <p:nvSpPr>
          <p:cNvPr id="3" name="Subtitle 2">
            <a:extLst>
              <a:ext uri="{FF2B5EF4-FFF2-40B4-BE49-F238E27FC236}">
                <a16:creationId xmlns:a16="http://schemas.microsoft.com/office/drawing/2014/main" id="{075CD475-CC89-6642-AA54-232EF5CC63D9}"/>
              </a:ext>
            </a:extLst>
          </p:cNvPr>
          <p:cNvSpPr>
            <a:spLocks noGrp="1"/>
          </p:cNvSpPr>
          <p:nvPr>
            <p:ph type="subTitle" idx="1"/>
          </p:nvPr>
        </p:nvSpPr>
        <p:spPr>
          <a:xfrm>
            <a:off x="952500" y="1362337"/>
            <a:ext cx="7200900" cy="4586943"/>
          </a:xfrm>
        </p:spPr>
        <p:txBody>
          <a:bodyPr/>
          <a:lstStyle/>
          <a:p>
            <a:r>
              <a:rPr lang="en-US" i="1" dirty="0"/>
              <a:t>What do most people think </a:t>
            </a:r>
            <a:br>
              <a:rPr lang="en-US" i="1" dirty="0"/>
            </a:br>
            <a:r>
              <a:rPr lang="en-US" i="1" dirty="0"/>
              <a:t>that we do with smokers?</a:t>
            </a:r>
          </a:p>
          <a:p>
            <a:endParaRPr lang="en-US" dirty="0"/>
          </a:p>
        </p:txBody>
      </p:sp>
    </p:spTree>
    <p:extLst>
      <p:ext uri="{BB962C8B-B14F-4D97-AF65-F5344CB8AC3E}">
        <p14:creationId xmlns:p14="http://schemas.microsoft.com/office/powerpoint/2010/main" val="2917495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698292-7DBB-A443-9CF4-381E122FA493}"/>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B58C823E-2AE9-9A43-A1FD-1859B9F18D5B}"/>
              </a:ext>
            </a:extLst>
          </p:cNvPr>
          <p:cNvSpPr>
            <a:spLocks noGrp="1"/>
          </p:cNvSpPr>
          <p:nvPr>
            <p:ph type="ctrTitle"/>
          </p:nvPr>
        </p:nvSpPr>
        <p:spPr>
          <a:xfrm>
            <a:off x="952500" y="838201"/>
            <a:ext cx="7200900" cy="502567"/>
          </a:xfrm>
        </p:spPr>
        <p:txBody>
          <a:bodyPr/>
          <a:lstStyle/>
          <a:p>
            <a:r>
              <a:rPr lang="en-US" dirty="0">
                <a:solidFill>
                  <a:schemeClr val="accent3"/>
                </a:solidFill>
              </a:rPr>
              <a:t>Behavioural support</a:t>
            </a:r>
          </a:p>
        </p:txBody>
      </p:sp>
      <p:sp>
        <p:nvSpPr>
          <p:cNvPr id="3" name="Subtitle 2">
            <a:extLst>
              <a:ext uri="{FF2B5EF4-FFF2-40B4-BE49-F238E27FC236}">
                <a16:creationId xmlns:a16="http://schemas.microsoft.com/office/drawing/2014/main" id="{075CD475-CC89-6642-AA54-232EF5CC63D9}"/>
              </a:ext>
            </a:extLst>
          </p:cNvPr>
          <p:cNvSpPr>
            <a:spLocks noGrp="1"/>
          </p:cNvSpPr>
          <p:nvPr>
            <p:ph type="subTitle" idx="1"/>
          </p:nvPr>
        </p:nvSpPr>
        <p:spPr>
          <a:xfrm>
            <a:off x="952500" y="1362337"/>
            <a:ext cx="7200900" cy="4586943"/>
          </a:xfrm>
        </p:spPr>
        <p:txBody>
          <a:bodyPr/>
          <a:lstStyle/>
          <a:p>
            <a:r>
              <a:rPr lang="en-US" i="1" dirty="0">
                <a:solidFill>
                  <a:srgbClr val="74A5A6"/>
                </a:solidFill>
              </a:rPr>
              <a:t>What do most people think </a:t>
            </a:r>
            <a:br>
              <a:rPr lang="en-US" i="1" dirty="0">
                <a:solidFill>
                  <a:srgbClr val="74A5A6"/>
                </a:solidFill>
              </a:rPr>
            </a:br>
            <a:r>
              <a:rPr lang="en-US" i="1" dirty="0">
                <a:solidFill>
                  <a:srgbClr val="74A5A6"/>
                </a:solidFill>
              </a:rPr>
              <a:t>that we do with smokers?</a:t>
            </a:r>
          </a:p>
          <a:p>
            <a:r>
              <a:rPr lang="en-US" dirty="0"/>
              <a:t>That we tell people that </a:t>
            </a:r>
            <a:br>
              <a:rPr lang="en-US" dirty="0"/>
            </a:br>
            <a:r>
              <a:rPr lang="en-US" dirty="0"/>
              <a:t>smoking is bad for them </a:t>
            </a:r>
            <a:br>
              <a:rPr lang="en-US" dirty="0"/>
            </a:br>
            <a:r>
              <a:rPr lang="en-US" dirty="0"/>
              <a:t>and that they should quit.</a:t>
            </a:r>
          </a:p>
          <a:p>
            <a:endParaRPr lang="en-US" dirty="0"/>
          </a:p>
          <a:p>
            <a:endParaRPr lang="en-US" dirty="0"/>
          </a:p>
          <a:p>
            <a:endParaRPr lang="en-US" dirty="0"/>
          </a:p>
        </p:txBody>
      </p:sp>
    </p:spTree>
    <p:extLst>
      <p:ext uri="{BB962C8B-B14F-4D97-AF65-F5344CB8AC3E}">
        <p14:creationId xmlns:p14="http://schemas.microsoft.com/office/powerpoint/2010/main" val="825607750"/>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31172</TotalTime>
  <Words>3345</Words>
  <Application>Microsoft Macintosh PowerPoint</Application>
  <PresentationFormat>On-screen Show (4:3)</PresentationFormat>
  <Paragraphs>269</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Arial Narrow</vt:lpstr>
      <vt:lpstr>Calibri</vt:lpstr>
      <vt:lpstr>Century Gothic</vt:lpstr>
      <vt:lpstr>Lucida Grande</vt:lpstr>
      <vt:lpstr>System Font Regular</vt:lpstr>
      <vt:lpstr>NCSCT</vt:lpstr>
      <vt:lpstr>PowerPoint Presentation</vt:lpstr>
      <vt:lpstr>Housekeeping</vt:lpstr>
      <vt:lpstr>Digital housekeeping</vt:lpstr>
      <vt:lpstr>Group agreement</vt:lpstr>
      <vt:lpstr>PowerPoint Presentation</vt:lpstr>
      <vt:lpstr>PowerPoint Presentation</vt:lpstr>
      <vt:lpstr>Where would you like to head  on your next holiday?</vt:lpstr>
      <vt:lpstr>Behavioural support</vt:lpstr>
      <vt:lpstr>Behavioural support</vt:lpstr>
      <vt:lpstr>The importance of behavioural support</vt:lpstr>
      <vt:lpstr>NCSCT Standard Treatment Programme</vt:lpstr>
      <vt:lpstr>PowerPoint Presentation</vt:lpstr>
      <vt:lpstr>PowerPoint Presentation</vt:lpstr>
      <vt:lpstr>PowerPoint Presentation</vt:lpstr>
      <vt:lpstr>Learning objectives:</vt:lpstr>
      <vt:lpstr>Course programme</vt:lpstr>
      <vt:lpstr>Course programme</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1755</cp:revision>
  <cp:lastPrinted>2021-04-19T06:44:37Z</cp:lastPrinted>
  <dcterms:created xsi:type="dcterms:W3CDTF">2019-04-01T09:21:54Z</dcterms:created>
  <dcterms:modified xsi:type="dcterms:W3CDTF">2022-08-10T06:48:27Z</dcterms:modified>
</cp:coreProperties>
</file>